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8" r:id="rId4"/>
    <p:sldId id="258" r:id="rId5"/>
    <p:sldId id="279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80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1" r:id="rId2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Mono" panose="00000009000000000000" pitchFamily="49" charset="0"/>
      <p:regular r:id="rId35"/>
      <p:bold r:id="rId36"/>
      <p:italic r:id="rId37"/>
      <p:boldItalic r:id="rId38"/>
    </p:embeddedFont>
    <p:embeddedFont>
      <p:font typeface="Roboto Slab" pitchFamily="2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x5+l/l6gi5Aq9ycL63qnlcd86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2579A6-5F26-4BE9-B036-9C96D51BD8F7}">
  <a:tblStyle styleId="{852579A6-5F26-4BE9-B036-9C96D51BD8F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1E8"/>
          </a:solidFill>
        </a:fill>
      </a:tcStyle>
    </a:wholeTbl>
    <a:band1H>
      <a:tcTxStyle/>
      <a:tcStyle>
        <a:tcBdr/>
        <a:fill>
          <a:solidFill>
            <a:srgbClr val="FFE2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2CD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1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FF1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A9256D-E9D5-4B9E-AB4D-0968E10945F6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1E8"/>
          </a:solidFill>
        </a:fill>
      </a:tcStyle>
    </a:wholeTbl>
    <a:band1H>
      <a:tcTxStyle b="off" i="off"/>
      <a:tcStyle>
        <a:tcBdr/>
        <a:fill>
          <a:solidFill>
            <a:srgbClr val="FFE2C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FE2C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0165E73-CE28-47BA-B626-BA4B8D368760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EEF"/>
          </a:solidFill>
        </a:fill>
      </a:tcStyle>
    </a:wholeTbl>
    <a:band1H>
      <a:tcTxStyle b="off" i="off"/>
      <a:tcStyle>
        <a:tcBdr/>
        <a:fill>
          <a:solidFill>
            <a:srgbClr val="D5DBDE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5DBDE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C88F666-243F-45C0-A563-B29E0173E9C6}" styleName="Table_3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9DB1BC9-D418-468C-8785-A18E6F2495B8}" styleName="Table_4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BCB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BCB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" name="Google Shape;2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>
          <a:extLst>
            <a:ext uri="{FF2B5EF4-FFF2-40B4-BE49-F238E27FC236}">
              <a16:creationId xmlns:a16="http://schemas.microsoft.com/office/drawing/2014/main" id="{F3D56381-7A43-E245-366C-A41FA1DAA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:notes">
            <a:extLst>
              <a:ext uri="{FF2B5EF4-FFF2-40B4-BE49-F238E27FC236}">
                <a16:creationId xmlns:a16="http://schemas.microsoft.com/office/drawing/2014/main" id="{6EDA92EB-0414-4C2F-9A99-1143A2D9C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" name="Google Shape;238;p5:notes">
            <a:extLst>
              <a:ext uri="{FF2B5EF4-FFF2-40B4-BE49-F238E27FC236}">
                <a16:creationId xmlns:a16="http://schemas.microsoft.com/office/drawing/2014/main" id="{46566394-F8D5-58A0-60C1-DFF60E8B1D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3501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7" name="Google Shape;3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7F7D4E17-194C-D828-9A6F-79936247F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>
            <a:extLst>
              <a:ext uri="{FF2B5EF4-FFF2-40B4-BE49-F238E27FC236}">
                <a16:creationId xmlns:a16="http://schemas.microsoft.com/office/drawing/2014/main" id="{9CB306FB-93AF-29F6-B3FE-38B584E96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>
            <a:extLst>
              <a:ext uri="{FF2B5EF4-FFF2-40B4-BE49-F238E27FC236}">
                <a16:creationId xmlns:a16="http://schemas.microsoft.com/office/drawing/2014/main" id="{E594D31F-3761-0768-70BC-779F868068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34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F458D47-2F37-3929-FD4D-8E1A1A7B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:notes">
            <a:extLst>
              <a:ext uri="{FF2B5EF4-FFF2-40B4-BE49-F238E27FC236}">
                <a16:creationId xmlns:a16="http://schemas.microsoft.com/office/drawing/2014/main" id="{32B22B05-DFF9-D9AA-069B-0C20C29DE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0:notes">
            <a:extLst>
              <a:ext uri="{FF2B5EF4-FFF2-40B4-BE49-F238E27FC236}">
                <a16:creationId xmlns:a16="http://schemas.microsoft.com/office/drawing/2014/main" id="{6F04D05F-5D93-BCAB-EEBF-D996DD45D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4186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698" y="4196601"/>
            <a:ext cx="1185734" cy="6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6115" y="3771533"/>
            <a:ext cx="1294110" cy="129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7274" y="3890692"/>
            <a:ext cx="1055800" cy="10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hyperlink" Target="https://docs.nvidia.com/cuda/cuda-c-programming-guide/index.html?highlight=matrix%20multipl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dx.doi.org/10.1145/3276490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s://dx.doi.org/10.1109/TPDS.2018.287206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ctrTitle"/>
          </p:nvPr>
        </p:nvSpPr>
        <p:spPr>
          <a:xfrm>
            <a:off x="311700" y="1343308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A" sz="3200"/>
              <a:t>Unified GPU Programming in</a:t>
            </a:r>
            <a:r>
              <a:rPr lang="en-SA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SA" sz="3200"/>
              <a:t>Julia: Vendor Abstraction and High-Level Control with KernelAbstractions </a:t>
            </a:r>
            <a:endParaRPr sz="3200"/>
          </a:p>
        </p:txBody>
      </p:sp>
      <p:sp>
        <p:nvSpPr>
          <p:cNvPr id="54" name="Google Shape;54;p1"/>
          <p:cNvSpPr txBox="1">
            <a:spLocks noGrp="1"/>
          </p:cNvSpPr>
          <p:nvPr>
            <p:ph type="subTitle" idx="1"/>
          </p:nvPr>
        </p:nvSpPr>
        <p:spPr>
          <a:xfrm>
            <a:off x="418806" y="23055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 sz="2400"/>
              <a:t>Evelyne Ringoot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 sz="2400"/>
              <a:t>Rabab Alomairy</a:t>
            </a:r>
            <a:endParaRPr sz="2400"/>
          </a:p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SA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SC25, St. Louis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 sz="1800"/>
              <a:t>with material by Valentin Churavy</a:t>
            </a:r>
            <a:br>
              <a:rPr lang="en-SA" sz="2400"/>
            </a:br>
            <a:endParaRPr sz="2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/>
          </a:p>
        </p:txBody>
      </p:sp>
      <p:sp>
        <p:nvSpPr>
          <p:cNvPr id="55" name="Google Shape;55;p1"/>
          <p:cNvSpPr/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252813" y="219096"/>
            <a:ext cx="47126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NVIDIA Ampere A100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-1" y="875459"/>
            <a:ext cx="5916529" cy="20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SA" sz="1500">
                <a:solidFill>
                  <a:schemeClr val="dk1"/>
                </a:solidFill>
              </a:rPr>
              <a:t>An NVIDIA A100 GPU contains 108 Streaming Multiprocessors (SMs)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SA" sz="1500">
                <a:solidFill>
                  <a:schemeClr val="dk1"/>
                </a:solidFill>
              </a:rPr>
              <a:t>It has 40 MB L2 cache, which helps reduce latency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SA" sz="1500">
                <a:solidFill>
                  <a:schemeClr val="dk1"/>
                </a:solidFill>
              </a:rPr>
              <a:t>It supports up to 80 GB of HBM2 memory with a maximum memory bandwidth of 2039 GB/s , essential for handling large data and reducing data transfer.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SA" sz="1500">
                <a:solidFill>
                  <a:schemeClr val="dk1"/>
                </a:solidFill>
              </a:rPr>
              <a:t>It contains in total 6912 FP32/INT32 CUDA cores and 3456 FP64 CUDA cores</a:t>
            </a:r>
            <a:endParaRPr/>
          </a:p>
        </p:txBody>
      </p:sp>
      <p:pic>
        <p:nvPicPr>
          <p:cNvPr id="161" name="Google Shape;161;p16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6529" y="0"/>
            <a:ext cx="31698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 descr="The ASCI Q machine at Los Alamos National Laboratory | Download Scientific  Diagr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3070" y="2749120"/>
            <a:ext cx="1862504" cy="123328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568"/>
              </a:srgbClr>
            </a:outerShdw>
          </a:effectLst>
        </p:spPr>
      </p:pic>
      <p:sp>
        <p:nvSpPr>
          <p:cNvPr id="163" name="Google Shape;163;p16"/>
          <p:cNvSpPr txBox="1"/>
          <p:nvPr/>
        </p:nvSpPr>
        <p:spPr>
          <a:xfrm>
            <a:off x="2841110" y="3999364"/>
            <a:ext cx="365677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A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ASCI White supercomputer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A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Lawrence Livermore National Laboratory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A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#1 in 2007, 7.9 TFLOPS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7056406" y="577969"/>
            <a:ext cx="776378" cy="15340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16"/>
          <p:cNvCxnSpPr>
            <a:stCxn id="164" idx="3"/>
          </p:cNvCxnSpPr>
          <p:nvPr/>
        </p:nvCxnSpPr>
        <p:spPr>
          <a:xfrm flipH="1">
            <a:off x="5024504" y="708908"/>
            <a:ext cx="2145600" cy="2090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16"/>
          <p:cNvSpPr txBox="1"/>
          <p:nvPr/>
        </p:nvSpPr>
        <p:spPr>
          <a:xfrm>
            <a:off x="175427" y="3116854"/>
            <a:ext cx="281625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A"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NVIDIA H100: </a:t>
            </a:r>
            <a:r>
              <a:rPr lang="en-SA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offers up to 30 TFLOPs of FP64 performance, which is over  3x the FP64 performance of the A100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SA" sz="15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GB200 Grace Blackwell Superchip: </a:t>
            </a:r>
            <a:r>
              <a:rPr lang="en-SA"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Provides 90 TFLOPS of FP64 performance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311700" y="2404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Vector Addition Example</a:t>
            </a:r>
            <a:endParaRPr/>
          </a:p>
        </p:txBody>
      </p:sp>
      <p:pic>
        <p:nvPicPr>
          <p:cNvPr id="173" name="Google Shape;173;p22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96351" y="1452099"/>
            <a:ext cx="3637800" cy="24627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vector_size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rand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4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4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vector_size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rand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4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4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vector_size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zeros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4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vector_size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vadd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    for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vector_size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c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    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    return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1321590" y="998482"/>
            <a:ext cx="14253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A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 code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3974100" y="1526525"/>
            <a:ext cx="5099700" cy="26628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CuArray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db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CuArray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dc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CUDA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zeros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4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vadd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threadIdx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blockIdx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blockDim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c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92D050"/>
                </a:solidFill>
                <a:latin typeface="Consolas"/>
                <a:ea typeface="Consolas"/>
                <a:cs typeface="Consolas"/>
                <a:sym typeface="Consolas"/>
              </a:rPr>
              <a:t>@cuda 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threads=length(a) vadd(dc, da, db)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466836" y="969777"/>
            <a:ext cx="248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A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(CUDA) kernel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22"/>
          <p:cNvCxnSpPr/>
          <p:nvPr/>
        </p:nvCxnSpPr>
        <p:spPr>
          <a:xfrm>
            <a:off x="2681225" y="3007722"/>
            <a:ext cx="1749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86724" y="1997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Matrix Multiplication Example</a:t>
            </a:r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1"/>
          </p:nvPr>
        </p:nvSpPr>
        <p:spPr>
          <a:xfrm>
            <a:off x="311700" y="1165538"/>
            <a:ext cx="588009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SA">
                <a:solidFill>
                  <a:schemeClr val="dk1"/>
                </a:solidFill>
              </a:rPr>
              <a:t>Matrix multiplication for computing each element of matrix C from matrices A and B can be written: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4" name="Google Shape;214;p19" descr="A diagram of a grap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4874" y="1247211"/>
            <a:ext cx="3226927" cy="322692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/>
        </p:nvSpPr>
        <p:spPr>
          <a:xfrm>
            <a:off x="1490870" y="1912553"/>
            <a:ext cx="1661672" cy="62857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329" t="-105847" r="-1509" b="-1666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9" descr="Julia (programming language) - Wikip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/>
          <p:nvPr/>
        </p:nvSpPr>
        <p:spPr>
          <a:xfrm>
            <a:off x="702874" y="2882593"/>
            <a:ext cx="4572000" cy="1816200"/>
          </a:xfrm>
          <a:prstGeom prst="rect">
            <a:avLst/>
          </a:prstGeom>
          <a:solidFill>
            <a:srgbClr val="D5DBD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m-1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j </a:t>
            </a: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n-1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j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k </a:t>
            </a: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l-1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C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j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k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j</a:t>
            </a:r>
            <a:r>
              <a:rPr lang="en-SA" sz="14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"/>
          <p:cNvSpPr txBox="1">
            <a:spLocks noGrp="1"/>
          </p:cNvSpPr>
          <p:nvPr>
            <p:ph type="title"/>
          </p:nvPr>
        </p:nvSpPr>
        <p:spPr>
          <a:xfrm>
            <a:off x="151062" y="171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Matrix Multiplication Example (CUDA C++ )</a:t>
            </a:r>
            <a:endParaRPr/>
          </a:p>
        </p:txBody>
      </p:sp>
      <p:pic>
        <p:nvPicPr>
          <p:cNvPr id="224" name="Google Shape;2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1816" y="717567"/>
            <a:ext cx="3041057" cy="334681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"/>
          <p:cNvSpPr txBox="1"/>
          <p:nvPr/>
        </p:nvSpPr>
        <p:spPr>
          <a:xfrm>
            <a:off x="151062" y="526892"/>
            <a:ext cx="5165408" cy="46166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1. __global__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MatMulKernel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2.  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3.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MatMul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4.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5.    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d_A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6.     d_A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d_A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7.    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8.     cudaMalloc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(&amp;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d_A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9.     cudaMemcpy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d_A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cudaMemcpyHostToDevice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10.    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d_B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11.     d_B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d_B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12.     size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13.     cudaMalloc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(&amp;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d_B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14.     cudaMemcpy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d_B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cudaMemcpyHostToDevice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15.  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16.    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d_C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17.     d_C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d_C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18.     size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19.     cudaMalloc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(&amp;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d_C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20.  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21.     dim3 dimBlock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BLOCK_SIZE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BLOCK_SIZE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22.     dim3 dimGrid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dimBlock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height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dimBlock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23.    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MatMulKernel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&lt;&lt;&lt;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dimGrid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dimBlock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&gt;&gt;&gt;(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d_A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d_B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d_C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24.  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25.     cudaMemcpy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d_C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26.                cudaMemcpyDeviceToHost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27.  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28.     cudaFree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d_A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29.     cudaFree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d_B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30.     cudaFree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d_C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31.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32.  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33. __global__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MatMulKernel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34.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35.    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Cvalue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36.    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row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blockIdx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blockDim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threadIdx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37.    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blockIdx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blockDim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threadIdx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38.     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7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e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e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39.        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Cvalue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40.                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41.     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elements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width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7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Cvalue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SA" sz="7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42. </a:t>
            </a:r>
            <a:r>
              <a:rPr lang="en-SA" sz="7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5938221" y="4279752"/>
            <a:ext cx="329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CUDA C++ Programming Guide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1" u="sng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https://docs.nvidia.com/cuda/cuda-c-programming-guide/index.html?highlight=matrix%20multiply</a:t>
            </a:r>
            <a:endParaRPr sz="12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4"/>
          <p:cNvPicPr preferRelativeResize="0"/>
          <p:nvPr/>
        </p:nvPicPr>
        <p:blipFill rotWithShape="1">
          <a:blip r:embed="rId5">
            <a:alphaModFix amt="75000"/>
          </a:blip>
          <a:srcRect/>
          <a:stretch/>
        </p:blipFill>
        <p:spPr>
          <a:xfrm>
            <a:off x="5630605" y="4279752"/>
            <a:ext cx="307616" cy="30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" descr="Julia (programming language) - Wikip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"/>
          <p:cNvSpPr txBox="1"/>
          <p:nvPr/>
        </p:nvSpPr>
        <p:spPr>
          <a:xfrm>
            <a:off x="4870332" y="903090"/>
            <a:ext cx="212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Matrix size: 1024 x 1024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Block size: 16 x 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Grid dimension: 64 x 64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"/>
          <p:cNvSpPr txBox="1"/>
          <p:nvPr/>
        </p:nvSpPr>
        <p:spPr>
          <a:xfrm>
            <a:off x="5247488" y="3070688"/>
            <a:ext cx="5245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"/>
          <p:cNvSpPr txBox="1"/>
          <p:nvPr/>
        </p:nvSpPr>
        <p:spPr>
          <a:xfrm>
            <a:off x="7685296" y="728824"/>
            <a:ext cx="52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7722704" y="2951922"/>
            <a:ext cx="473683" cy="426543"/>
          </a:xfrm>
          <a:prstGeom prst="rect">
            <a:avLst/>
          </a:prstGeom>
          <a:noFill/>
          <a:ln w="25400" cap="flat" cmpd="sng">
            <a:solidFill>
              <a:srgbClr val="EF8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 txBox="1"/>
          <p:nvPr/>
        </p:nvSpPr>
        <p:spPr>
          <a:xfrm>
            <a:off x="7380944" y="3034388"/>
            <a:ext cx="3417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SA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 txBox="1"/>
          <p:nvPr/>
        </p:nvSpPr>
        <p:spPr>
          <a:xfrm>
            <a:off x="7775304" y="2704203"/>
            <a:ext cx="58221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SA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286986" y="1725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 dirty="0"/>
              <a:t>CUDA.jl</a:t>
            </a:r>
            <a:r>
              <a:rPr lang="en-US" dirty="0"/>
              <a:t> kernel</a:t>
            </a:r>
            <a:endParaRPr dirty="0"/>
          </a:p>
        </p:txBody>
      </p:sp>
      <p:sp>
        <p:nvSpPr>
          <p:cNvPr id="241" name="Google Shape;241;p5"/>
          <p:cNvSpPr txBox="1"/>
          <p:nvPr/>
        </p:nvSpPr>
        <p:spPr>
          <a:xfrm>
            <a:off x="163418" y="861783"/>
            <a:ext cx="6978900" cy="3694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CUDA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MatrixMultiplication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row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blockIdx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blockDim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threadIdx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col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blockIdx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blockDim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threadIdx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sum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zero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eltype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row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sum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sum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5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34696"/>
            <a:ext cx="89086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17A7F36C-FCE7-8779-38FD-777409C53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>
            <a:extLst>
              <a:ext uri="{FF2B5EF4-FFF2-40B4-BE49-F238E27FC236}">
                <a16:creationId xmlns:a16="http://schemas.microsoft.com/office/drawing/2014/main" id="{2A52A892-A1D8-A877-84B8-9A2BD98A8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986" y="1725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CUDA.jl</a:t>
            </a:r>
            <a:endParaRPr/>
          </a:p>
        </p:txBody>
      </p:sp>
      <p:sp>
        <p:nvSpPr>
          <p:cNvPr id="241" name="Google Shape;241;p5">
            <a:extLst>
              <a:ext uri="{FF2B5EF4-FFF2-40B4-BE49-F238E27FC236}">
                <a16:creationId xmlns:a16="http://schemas.microsoft.com/office/drawing/2014/main" id="{3D508551-5F0D-84B4-88B0-65D049D2F1F3}"/>
              </a:ext>
            </a:extLst>
          </p:cNvPr>
          <p:cNvSpPr txBox="1"/>
          <p:nvPr/>
        </p:nvSpPr>
        <p:spPr>
          <a:xfrm>
            <a:off x="163418" y="861783"/>
            <a:ext cx="6978900" cy="3694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CUDA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MatrixMultiplication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row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blockIdx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blockDim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threadIdx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col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blockIdx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blockDim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threadIdx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sum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zero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eltype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row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sum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sum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5">
            <a:extLst>
              <a:ext uri="{FF2B5EF4-FFF2-40B4-BE49-F238E27FC236}">
                <a16:creationId xmlns:a16="http://schemas.microsoft.com/office/drawing/2014/main" id="{0B7C7874-55F3-7139-EAEF-C553B5D5E4D3}"/>
              </a:ext>
            </a:extLst>
          </p:cNvPr>
          <p:cNvSpPr txBox="1"/>
          <p:nvPr/>
        </p:nvSpPr>
        <p:spPr>
          <a:xfrm>
            <a:off x="5170378" y="2484030"/>
            <a:ext cx="3793500" cy="2612983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= rand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 = rand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CuArray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CuArray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CUDA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zeros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threads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blocks 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@cuda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threads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threads blocks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blocks  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MatrixMultiplication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 = Array(C)</a:t>
            </a:r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5" descr="Julia (programming language) - Wikipedia">
            <a:extLst>
              <a:ext uri="{FF2B5EF4-FFF2-40B4-BE49-F238E27FC236}">
                <a16:creationId xmlns:a16="http://schemas.microsoft.com/office/drawing/2014/main" id="{034C6007-2230-C2ED-C6A1-968A908724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3469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">
            <a:extLst>
              <a:ext uri="{FF2B5EF4-FFF2-40B4-BE49-F238E27FC236}">
                <a16:creationId xmlns:a16="http://schemas.microsoft.com/office/drawing/2014/main" id="{3E6F9611-9E93-5AA1-A27F-EBA53E94BB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57612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15</a:t>
            </a:fld>
            <a:endParaRPr/>
          </a:p>
        </p:txBody>
      </p:sp>
      <p:sp>
        <p:nvSpPr>
          <p:cNvPr id="245" name="Google Shape;245;p5">
            <a:extLst>
              <a:ext uri="{FF2B5EF4-FFF2-40B4-BE49-F238E27FC236}">
                <a16:creationId xmlns:a16="http://schemas.microsoft.com/office/drawing/2014/main" id="{C83E14CB-0B77-AA3F-1BB6-690C6622256B}"/>
              </a:ext>
            </a:extLst>
          </p:cNvPr>
          <p:cNvSpPr/>
          <p:nvPr/>
        </p:nvSpPr>
        <p:spPr>
          <a:xfrm rot="10800000">
            <a:off x="7023537" y="2484030"/>
            <a:ext cx="338345" cy="449705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0000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">
            <a:extLst>
              <a:ext uri="{FF2B5EF4-FFF2-40B4-BE49-F238E27FC236}">
                <a16:creationId xmlns:a16="http://schemas.microsoft.com/office/drawing/2014/main" id="{90482B8D-F25D-0127-7F07-74644A24768B}"/>
              </a:ext>
            </a:extLst>
          </p:cNvPr>
          <p:cNvSpPr txBox="1"/>
          <p:nvPr/>
        </p:nvSpPr>
        <p:spPr>
          <a:xfrm rot="-5400000">
            <a:off x="7233231" y="2416494"/>
            <a:ext cx="842077" cy="584775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 array</a:t>
            </a:r>
            <a:endParaRPr/>
          </a:p>
        </p:txBody>
      </p:sp>
      <p:sp>
        <p:nvSpPr>
          <p:cNvPr id="247" name="Google Shape;247;p5">
            <a:extLst>
              <a:ext uri="{FF2B5EF4-FFF2-40B4-BE49-F238E27FC236}">
                <a16:creationId xmlns:a16="http://schemas.microsoft.com/office/drawing/2014/main" id="{A452EED8-A39A-92BA-67AF-D6D4FD62489F}"/>
              </a:ext>
            </a:extLst>
          </p:cNvPr>
          <p:cNvSpPr/>
          <p:nvPr/>
        </p:nvSpPr>
        <p:spPr>
          <a:xfrm>
            <a:off x="4884390" y="3014245"/>
            <a:ext cx="283403" cy="645891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92D050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">
            <a:extLst>
              <a:ext uri="{FF2B5EF4-FFF2-40B4-BE49-F238E27FC236}">
                <a16:creationId xmlns:a16="http://schemas.microsoft.com/office/drawing/2014/main" id="{1F57FE70-6133-EA85-EE19-C51555FB79EB}"/>
              </a:ext>
            </a:extLst>
          </p:cNvPr>
          <p:cNvSpPr txBox="1"/>
          <p:nvPr/>
        </p:nvSpPr>
        <p:spPr>
          <a:xfrm rot="-5400000">
            <a:off x="4121061" y="2946709"/>
            <a:ext cx="842077" cy="584775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GPU array</a:t>
            </a:r>
            <a:endParaRPr/>
          </a:p>
        </p:txBody>
      </p:sp>
      <p:sp>
        <p:nvSpPr>
          <p:cNvPr id="249" name="Google Shape;249;p5">
            <a:extLst>
              <a:ext uri="{FF2B5EF4-FFF2-40B4-BE49-F238E27FC236}">
                <a16:creationId xmlns:a16="http://schemas.microsoft.com/office/drawing/2014/main" id="{9198E64D-8E12-F93B-F4A8-3C46FB12D9F8}"/>
              </a:ext>
            </a:extLst>
          </p:cNvPr>
          <p:cNvSpPr txBox="1"/>
          <p:nvPr/>
        </p:nvSpPr>
        <p:spPr>
          <a:xfrm>
            <a:off x="6429095" y="2999004"/>
            <a:ext cx="27975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rgbClr val="1705F9"/>
                </a:solidFill>
                <a:latin typeface="Arial"/>
                <a:ea typeface="Arial"/>
                <a:cs typeface="Arial"/>
                <a:sym typeface="Arial"/>
              </a:rPr>
              <a:t>Allocate and transfer to GPU</a:t>
            </a:r>
            <a:endParaRPr/>
          </a:p>
        </p:txBody>
      </p:sp>
      <p:sp>
        <p:nvSpPr>
          <p:cNvPr id="250" name="Google Shape;250;p5">
            <a:extLst>
              <a:ext uri="{FF2B5EF4-FFF2-40B4-BE49-F238E27FC236}">
                <a16:creationId xmlns:a16="http://schemas.microsoft.com/office/drawing/2014/main" id="{573C6D97-6121-1BE1-C304-DF48D4EEC4DA}"/>
              </a:ext>
            </a:extLst>
          </p:cNvPr>
          <p:cNvSpPr/>
          <p:nvPr/>
        </p:nvSpPr>
        <p:spPr>
          <a:xfrm>
            <a:off x="6489736" y="2991666"/>
            <a:ext cx="47898" cy="43794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1705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705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">
            <a:extLst>
              <a:ext uri="{FF2B5EF4-FFF2-40B4-BE49-F238E27FC236}">
                <a16:creationId xmlns:a16="http://schemas.microsoft.com/office/drawing/2014/main" id="{C9937B96-8075-824A-3819-AA2E5A02530F}"/>
              </a:ext>
            </a:extLst>
          </p:cNvPr>
          <p:cNvSpPr txBox="1"/>
          <p:nvPr/>
        </p:nvSpPr>
        <p:spPr>
          <a:xfrm>
            <a:off x="7605386" y="3378878"/>
            <a:ext cx="1415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rgbClr val="1705F9"/>
                </a:solidFill>
                <a:latin typeface="Arial"/>
                <a:ea typeface="Arial"/>
                <a:cs typeface="Arial"/>
                <a:sym typeface="Arial"/>
              </a:rPr>
              <a:t>GPU resident</a:t>
            </a:r>
            <a:endParaRPr/>
          </a:p>
        </p:txBody>
      </p:sp>
      <p:sp>
        <p:nvSpPr>
          <p:cNvPr id="252" name="Google Shape;252;p5">
            <a:extLst>
              <a:ext uri="{FF2B5EF4-FFF2-40B4-BE49-F238E27FC236}">
                <a16:creationId xmlns:a16="http://schemas.microsoft.com/office/drawing/2014/main" id="{1D280063-BEB3-322D-0C3C-B532C13B921B}"/>
              </a:ext>
            </a:extLst>
          </p:cNvPr>
          <p:cNvSpPr/>
          <p:nvPr/>
        </p:nvSpPr>
        <p:spPr>
          <a:xfrm>
            <a:off x="7554929" y="3388792"/>
            <a:ext cx="73779" cy="348282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1705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705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">
            <a:extLst>
              <a:ext uri="{FF2B5EF4-FFF2-40B4-BE49-F238E27FC236}">
                <a16:creationId xmlns:a16="http://schemas.microsoft.com/office/drawing/2014/main" id="{21BB0DAF-01EF-9622-E3A6-06D12DD1676B}"/>
              </a:ext>
            </a:extLst>
          </p:cNvPr>
          <p:cNvSpPr txBox="1"/>
          <p:nvPr/>
        </p:nvSpPr>
        <p:spPr>
          <a:xfrm>
            <a:off x="6354239" y="4768505"/>
            <a:ext cx="27975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rgbClr val="1705F9"/>
                </a:solidFill>
                <a:latin typeface="Arial"/>
                <a:ea typeface="Arial"/>
                <a:cs typeface="Arial"/>
                <a:sym typeface="Arial"/>
              </a:rPr>
              <a:t>Allocate and transfer to CPU</a:t>
            </a:r>
            <a:endParaRPr/>
          </a:p>
        </p:txBody>
      </p:sp>
      <p:sp>
        <p:nvSpPr>
          <p:cNvPr id="254" name="Google Shape;254;p5">
            <a:extLst>
              <a:ext uri="{FF2B5EF4-FFF2-40B4-BE49-F238E27FC236}">
                <a16:creationId xmlns:a16="http://schemas.microsoft.com/office/drawing/2014/main" id="{0815132B-87D5-7DB8-1D37-EBD12317ACB6}"/>
              </a:ext>
            </a:extLst>
          </p:cNvPr>
          <p:cNvSpPr/>
          <p:nvPr/>
        </p:nvSpPr>
        <p:spPr>
          <a:xfrm>
            <a:off x="6354239" y="4827977"/>
            <a:ext cx="45719" cy="254963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1705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705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">
            <a:extLst>
              <a:ext uri="{FF2B5EF4-FFF2-40B4-BE49-F238E27FC236}">
                <a16:creationId xmlns:a16="http://schemas.microsoft.com/office/drawing/2014/main" id="{E102ED97-8968-2F5E-E95F-1C12915CCD5D}"/>
              </a:ext>
            </a:extLst>
          </p:cNvPr>
          <p:cNvSpPr/>
          <p:nvPr/>
        </p:nvSpPr>
        <p:spPr>
          <a:xfrm rot="10800000">
            <a:off x="5121976" y="4457864"/>
            <a:ext cx="45719" cy="254963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1705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1705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">
            <a:extLst>
              <a:ext uri="{FF2B5EF4-FFF2-40B4-BE49-F238E27FC236}">
                <a16:creationId xmlns:a16="http://schemas.microsoft.com/office/drawing/2014/main" id="{295E1BDB-EBB0-CD10-835B-393DE38DAC45}"/>
              </a:ext>
            </a:extLst>
          </p:cNvPr>
          <p:cNvSpPr txBox="1"/>
          <p:nvPr/>
        </p:nvSpPr>
        <p:spPr>
          <a:xfrm>
            <a:off x="3222974" y="4416069"/>
            <a:ext cx="184377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rgbClr val="1705F9"/>
                </a:solidFill>
                <a:latin typeface="Arial"/>
                <a:ea typeface="Arial"/>
                <a:cs typeface="Arial"/>
                <a:sym typeface="Arial"/>
              </a:rPr>
              <a:t>Lunch</a:t>
            </a:r>
            <a:r>
              <a:rPr lang="en-S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SA" sz="1600" b="0" i="0" u="none" strike="noStrike" cap="none">
                <a:solidFill>
                  <a:srgbClr val="1705F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r>
              <a:rPr lang="en-S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SA" sz="1600" b="0" i="0" u="none" strike="noStrike" cap="none">
                <a:solidFill>
                  <a:srgbClr val="1705F9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12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"/>
          <p:cNvSpPr txBox="1">
            <a:spLocks noGrp="1"/>
          </p:cNvSpPr>
          <p:nvPr>
            <p:ph type="title"/>
          </p:nvPr>
        </p:nvSpPr>
        <p:spPr>
          <a:xfrm>
            <a:off x="286986" y="2596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AMDGPU.jl</a:t>
            </a:r>
            <a:endParaRPr/>
          </a:p>
        </p:txBody>
      </p:sp>
      <p:sp>
        <p:nvSpPr>
          <p:cNvPr id="262" name="Google Shape;262;p6"/>
          <p:cNvSpPr txBox="1"/>
          <p:nvPr/>
        </p:nvSpPr>
        <p:spPr>
          <a:xfrm>
            <a:off x="163418" y="948873"/>
            <a:ext cx="6892200" cy="3694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AMDGPU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MatrixMultiplication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row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workgroupIdx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workgroupDim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workitemIdx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col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workgroupIdx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workgroupDim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workitemIdx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()).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sum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zero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eltype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row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sum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sum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6"/>
          <p:cNvSpPr txBox="1"/>
          <p:nvPr/>
        </p:nvSpPr>
        <p:spPr>
          <a:xfrm>
            <a:off x="5163775" y="2352400"/>
            <a:ext cx="3793500" cy="26429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= rand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 = rand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ROCArray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ROCArray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AMDGPU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zeros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threads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blocks 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@roc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groupsize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threads gridsize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blocks 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MatrixMultiplication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 = Array(C)</a:t>
            </a:r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6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"/>
          <p:cNvSpPr/>
          <p:nvPr/>
        </p:nvSpPr>
        <p:spPr>
          <a:xfrm>
            <a:off x="536713" y="1709530"/>
            <a:ext cx="6390861" cy="50689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16</a:t>
            </a:fld>
            <a:endParaRPr/>
          </a:p>
        </p:txBody>
      </p:sp>
      <p:sp>
        <p:nvSpPr>
          <p:cNvPr id="267" name="Google Shape;267;p6"/>
          <p:cNvSpPr/>
          <p:nvPr/>
        </p:nvSpPr>
        <p:spPr>
          <a:xfrm rot="10800000" flipH="1">
            <a:off x="5157429" y="2816531"/>
            <a:ext cx="1586570" cy="4581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"/>
          <p:cNvSpPr/>
          <p:nvPr/>
        </p:nvSpPr>
        <p:spPr>
          <a:xfrm rot="10800000" flipH="1">
            <a:off x="5157428" y="4306186"/>
            <a:ext cx="594786" cy="28396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"/>
          <p:cNvSpPr txBox="1">
            <a:spLocks noGrp="1"/>
          </p:cNvSpPr>
          <p:nvPr>
            <p:ph type="title"/>
          </p:nvPr>
        </p:nvSpPr>
        <p:spPr>
          <a:xfrm>
            <a:off x="188132" y="25967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oneAPI.jl and Metal.jl</a:t>
            </a:r>
            <a:endParaRPr/>
          </a:p>
        </p:txBody>
      </p:sp>
      <p:sp>
        <p:nvSpPr>
          <p:cNvPr id="274" name="Google Shape;274;p7"/>
          <p:cNvSpPr txBox="1"/>
          <p:nvPr/>
        </p:nvSpPr>
        <p:spPr>
          <a:xfrm>
            <a:off x="74342" y="1018463"/>
            <a:ext cx="4324800" cy="3601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oneAPI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MatrixMultiplication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row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get_global_id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col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get_global_id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sum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zero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eltype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row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col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sum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sum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4646341" y="1030819"/>
            <a:ext cx="4324800" cy="3601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Metal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MatrixMultiplication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row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thread_position_in_grid_2d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sum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zero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eltype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row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sum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sum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7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7"/>
          <p:cNvSpPr/>
          <p:nvPr/>
        </p:nvSpPr>
        <p:spPr>
          <a:xfrm>
            <a:off x="447261" y="1699591"/>
            <a:ext cx="1997765" cy="54665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5019261" y="1699591"/>
            <a:ext cx="3419061" cy="35780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>
            <a:spLocks noGrp="1"/>
          </p:cNvSpPr>
          <p:nvPr>
            <p:ph type="title"/>
          </p:nvPr>
        </p:nvSpPr>
        <p:spPr>
          <a:xfrm>
            <a:off x="913025" y="29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gets its Power from Extensible Compiler Design</a:t>
            </a:r>
            <a:endParaRPr/>
          </a:p>
        </p:txBody>
      </p:sp>
      <p:grpSp>
        <p:nvGrpSpPr>
          <p:cNvPr id="285" name="Google Shape;285;p9"/>
          <p:cNvGrpSpPr/>
          <p:nvPr/>
        </p:nvGrpSpPr>
        <p:grpSpPr>
          <a:xfrm>
            <a:off x="147750" y="832788"/>
            <a:ext cx="3990000" cy="3507000"/>
            <a:chOff x="190575" y="1151350"/>
            <a:chExt cx="3990000" cy="3507000"/>
          </a:xfrm>
        </p:grpSpPr>
        <p:sp>
          <p:nvSpPr>
            <p:cNvPr id="286" name="Google Shape;286;p9"/>
            <p:cNvSpPr txBox="1"/>
            <p:nvPr/>
          </p:nvSpPr>
          <p:spPr>
            <a:xfrm>
              <a:off x="190575" y="1151350"/>
              <a:ext cx="3990000" cy="17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SA" sz="3000" b="0" i="0" u="none" strike="noStrike" cap="non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Language design</a:t>
              </a:r>
              <a:endParaRPr sz="30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9"/>
            <p:cNvSpPr txBox="1"/>
            <p:nvPr/>
          </p:nvSpPr>
          <p:spPr>
            <a:xfrm>
              <a:off x="190575" y="2904850"/>
              <a:ext cx="3990000" cy="17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SA" sz="3000" b="0" i="0" u="none" strike="noStrike" cap="non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Efficient execution</a:t>
              </a:r>
              <a:endParaRPr sz="30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1919925" y="2651150"/>
              <a:ext cx="531300" cy="726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9"/>
          <p:cNvGrpSpPr/>
          <p:nvPr/>
        </p:nvGrpSpPr>
        <p:grpSpPr>
          <a:xfrm>
            <a:off x="500358" y="4388650"/>
            <a:ext cx="3517067" cy="572700"/>
            <a:chOff x="113233" y="4412725"/>
            <a:chExt cx="3517067" cy="572700"/>
          </a:xfrm>
        </p:grpSpPr>
        <p:sp>
          <p:nvSpPr>
            <p:cNvPr id="290" name="Google Shape;290;p9"/>
            <p:cNvSpPr txBox="1"/>
            <p:nvPr/>
          </p:nvSpPr>
          <p:spPr>
            <a:xfrm>
              <a:off x="387900" y="4412725"/>
              <a:ext cx="3242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0000" rIns="90000" bIns="90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SA" sz="1200" b="0" i="1" u="none" strike="noStrike" cap="non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Julia: Dynamism and Performance</a:t>
              </a:r>
              <a:br>
                <a:rPr lang="en-SA" sz="1200" b="0" i="1" u="none" strike="noStrike" cap="non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SA" sz="1200" b="0" i="1" u="none" strike="noStrike" cap="non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Reconciled by Design </a:t>
              </a:r>
              <a:br>
                <a:rPr lang="en-SA" sz="1200" b="0" i="1" u="none" strike="noStrike" cap="non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SA" sz="1200" b="0" i="1" u="none" strike="noStrike" cap="non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Bezanson J. et al</a:t>
              </a:r>
              <a:br>
                <a:rPr lang="en-SA" sz="1200" b="0" i="1" u="none" strike="noStrike" cap="non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SA" sz="1200" b="0" i="1" u="none" strike="noStrike" cap="non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-SA" sz="1200" b="0" i="1" u="sng" strike="noStrike" cap="none">
                  <a:solidFill>
                    <a:srgbClr val="0097A7"/>
                  </a:solidFill>
                  <a:latin typeface="Roboto"/>
                  <a:ea typeface="Roboto"/>
                  <a:cs typeface="Roboto"/>
                  <a:sym typeface="Roboto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doi:10.1145/3276490</a:t>
              </a:r>
              <a:r>
                <a:rPr lang="en-SA" sz="1200" b="0" i="1" u="none" strike="noStrike" cap="non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sz="1200" b="0" i="1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91" name="Google Shape;291;p9"/>
            <p:cNvPicPr preferRelativeResize="0"/>
            <p:nvPr/>
          </p:nvPicPr>
          <p:blipFill rotWithShape="1">
            <a:blip r:embed="rId4">
              <a:alphaModFix amt="75000"/>
            </a:blip>
            <a:srcRect/>
            <a:stretch/>
          </p:blipFill>
          <p:spPr>
            <a:xfrm>
              <a:off x="113233" y="4538695"/>
              <a:ext cx="307616" cy="307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p9"/>
          <p:cNvGrpSpPr/>
          <p:nvPr/>
        </p:nvGrpSpPr>
        <p:grpSpPr>
          <a:xfrm>
            <a:off x="5003550" y="602246"/>
            <a:ext cx="3422188" cy="3391178"/>
            <a:chOff x="5095400" y="1151346"/>
            <a:chExt cx="3422188" cy="3391178"/>
          </a:xfrm>
        </p:grpSpPr>
        <p:grpSp>
          <p:nvGrpSpPr>
            <p:cNvPr id="293" name="Google Shape;293;p9"/>
            <p:cNvGrpSpPr/>
            <p:nvPr/>
          </p:nvGrpSpPr>
          <p:grpSpPr>
            <a:xfrm>
              <a:off x="5095400" y="1151346"/>
              <a:ext cx="1306200" cy="3314979"/>
              <a:chOff x="5095400" y="723762"/>
              <a:chExt cx="1306200" cy="3314979"/>
            </a:xfrm>
          </p:grpSpPr>
          <p:pic>
            <p:nvPicPr>
              <p:cNvPr id="294" name="Google Shape;294;p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341695" y="723762"/>
                <a:ext cx="821126" cy="55511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5" name="Google Shape;295;p9"/>
              <p:cNvCxnSpPr>
                <a:endCxn id="296" idx="0"/>
              </p:cNvCxnSpPr>
              <p:nvPr/>
            </p:nvCxnSpPr>
            <p:spPr>
              <a:xfrm flipH="1">
                <a:off x="5748500" y="2826941"/>
                <a:ext cx="3600" cy="58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297" name="Google Shape;297;p9"/>
              <p:cNvGrpSpPr/>
              <p:nvPr/>
            </p:nvGrpSpPr>
            <p:grpSpPr>
              <a:xfrm>
                <a:off x="5095400" y="1516268"/>
                <a:ext cx="1306200" cy="1569600"/>
                <a:chOff x="3856000" y="1983819"/>
                <a:chExt cx="1306200" cy="1569600"/>
              </a:xfrm>
            </p:grpSpPr>
            <p:sp>
              <p:nvSpPr>
                <p:cNvPr id="298" name="Google Shape;298;p9"/>
                <p:cNvSpPr/>
                <p:nvPr/>
              </p:nvSpPr>
              <p:spPr>
                <a:xfrm rot="10800000" flipH="1">
                  <a:off x="3856000" y="1983819"/>
                  <a:ext cx="1306200" cy="15696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FFE599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99" name="Google Shape;299;p9"/>
                <p:cNvCxnSpPr>
                  <a:stCxn id="300" idx="2"/>
                </p:cNvCxnSpPr>
                <p:nvPr/>
              </p:nvCxnSpPr>
              <p:spPr>
                <a:xfrm>
                  <a:off x="4572001" y="2530865"/>
                  <a:ext cx="0" cy="219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301" name="Google Shape;301;p9"/>
                <p:cNvGrpSpPr/>
                <p:nvPr/>
              </p:nvGrpSpPr>
              <p:grpSpPr>
                <a:xfrm>
                  <a:off x="4030625" y="2106950"/>
                  <a:ext cx="883979" cy="453924"/>
                  <a:chOff x="4030625" y="2106950"/>
                  <a:chExt cx="883979" cy="453924"/>
                </a:xfrm>
              </p:grpSpPr>
              <p:sp>
                <p:nvSpPr>
                  <p:cNvPr id="300" name="Google Shape;300;p9"/>
                  <p:cNvSpPr/>
                  <p:nvPr/>
                </p:nvSpPr>
                <p:spPr>
                  <a:xfrm>
                    <a:off x="4229398" y="2106950"/>
                    <a:ext cx="685206" cy="453924"/>
                  </a:xfrm>
                  <a:prstGeom prst="flowChartDocumen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SA" sz="1400" b="0" i="0" u="none" strike="noStrike" cap="non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AST</a:t>
                    </a:r>
                    <a:endParaRPr sz="1400" b="0" i="0" u="none" strike="noStrike" cap="none">
                      <a:solidFill>
                        <a:srgbClr val="21212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" name="Google Shape;302;p9"/>
                  <p:cNvSpPr/>
                  <p:nvPr/>
                </p:nvSpPr>
                <p:spPr>
                  <a:xfrm>
                    <a:off x="4030625" y="2224263"/>
                    <a:ext cx="195600" cy="219300"/>
                  </a:xfrm>
                  <a:prstGeom prst="curvedRightArrow">
                    <a:avLst>
                      <a:gd name="adj1" fmla="val 25000"/>
                      <a:gd name="adj2" fmla="val 50000"/>
                      <a:gd name="adj3" fmla="val 25000"/>
                    </a:avLst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3" name="Google Shape;303;p9"/>
                <p:cNvGrpSpPr/>
                <p:nvPr/>
              </p:nvGrpSpPr>
              <p:grpSpPr>
                <a:xfrm>
                  <a:off x="3962675" y="2749463"/>
                  <a:ext cx="1016713" cy="548964"/>
                  <a:chOff x="3962675" y="2749463"/>
                  <a:chExt cx="1016713" cy="548964"/>
                </a:xfrm>
              </p:grpSpPr>
              <p:sp>
                <p:nvSpPr>
                  <p:cNvPr id="304" name="Google Shape;304;p9"/>
                  <p:cNvSpPr/>
                  <p:nvPr/>
                </p:nvSpPr>
                <p:spPr>
                  <a:xfrm>
                    <a:off x="4158264" y="2749463"/>
                    <a:ext cx="821124" cy="548964"/>
                  </a:xfrm>
                  <a:prstGeom prst="flowChartMultidocumen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SA" sz="1400" b="0" i="0" u="none" strike="noStrike" cap="none">
                        <a:solidFill>
                          <a:srgbClr val="21212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IR</a:t>
                    </a:r>
                    <a:endParaRPr sz="1400" b="0" i="0" u="none" strike="noStrike" cap="none">
                      <a:solidFill>
                        <a:srgbClr val="21212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5" name="Google Shape;305;p9"/>
                  <p:cNvSpPr/>
                  <p:nvPr/>
                </p:nvSpPr>
                <p:spPr>
                  <a:xfrm>
                    <a:off x="3962675" y="2949215"/>
                    <a:ext cx="195600" cy="219300"/>
                  </a:xfrm>
                  <a:prstGeom prst="curvedRightArrow">
                    <a:avLst>
                      <a:gd name="adj1" fmla="val 25000"/>
                      <a:gd name="adj2" fmla="val 50000"/>
                      <a:gd name="adj3" fmla="val 25000"/>
                    </a:avLst>
                  </a:prstGeom>
                  <a:solidFill>
                    <a:srgbClr val="EEEEEE"/>
                  </a:solidFill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cxnSp>
            <p:nvCxnSpPr>
              <p:cNvPr id="306" name="Google Shape;306;p9"/>
              <p:cNvCxnSpPr/>
              <p:nvPr/>
            </p:nvCxnSpPr>
            <p:spPr>
              <a:xfrm>
                <a:off x="5749732" y="1202676"/>
                <a:ext cx="0" cy="30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pic>
            <p:nvPicPr>
              <p:cNvPr id="296" name="Google Shape;296;p9"/>
              <p:cNvPicPr preferRelativeResize="0"/>
              <p:nvPr/>
            </p:nvPicPr>
            <p:blipFill rotWithShape="1">
              <a:blip r:embed="rId6">
                <a:alphaModFix/>
              </a:blip>
              <a:srcRect l="7657" t="8773" r="6875" b="8225"/>
              <a:stretch/>
            </p:blipFill>
            <p:spPr>
              <a:xfrm>
                <a:off x="5423775" y="3408041"/>
                <a:ext cx="649450" cy="630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7" name="Google Shape;307;p9"/>
            <p:cNvGrpSpPr/>
            <p:nvPr/>
          </p:nvGrpSpPr>
          <p:grpSpPr>
            <a:xfrm>
              <a:off x="5955900" y="1151346"/>
              <a:ext cx="2561688" cy="3391178"/>
              <a:chOff x="5955900" y="723762"/>
              <a:chExt cx="2561688" cy="3391178"/>
            </a:xfrm>
          </p:grpSpPr>
          <p:cxnSp>
            <p:nvCxnSpPr>
              <p:cNvPr id="308" name="Google Shape;308;p9"/>
              <p:cNvCxnSpPr/>
              <p:nvPr/>
            </p:nvCxnSpPr>
            <p:spPr>
              <a:xfrm>
                <a:off x="5955900" y="2756250"/>
                <a:ext cx="0" cy="124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9" name="Google Shape;309;p9"/>
              <p:cNvSpPr txBox="1"/>
              <p:nvPr/>
            </p:nvSpPr>
            <p:spPr>
              <a:xfrm>
                <a:off x="6787788" y="772711"/>
                <a:ext cx="17298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cxnSp>
            <p:nvCxnSpPr>
              <p:cNvPr id="310" name="Google Shape;310;p9"/>
              <p:cNvCxnSpPr/>
              <p:nvPr/>
            </p:nvCxnSpPr>
            <p:spPr>
              <a:xfrm>
                <a:off x="5960862" y="1278825"/>
                <a:ext cx="0" cy="23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11" name="Google Shape;311;p9"/>
              <p:cNvCxnSpPr>
                <a:stCxn id="309" idx="2"/>
              </p:cNvCxnSpPr>
              <p:nvPr/>
            </p:nvCxnSpPr>
            <p:spPr>
              <a:xfrm rot="5400000">
                <a:off x="6702738" y="335761"/>
                <a:ext cx="208200" cy="1691700"/>
              </a:xfrm>
              <a:prstGeom prst="bentConnector2">
                <a:avLst/>
              </a:prstGeom>
              <a:noFill/>
              <a:ln w="19050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12" name="Google Shape;312;p9"/>
              <p:cNvGrpSpPr/>
              <p:nvPr/>
            </p:nvGrpSpPr>
            <p:grpSpPr>
              <a:xfrm>
                <a:off x="6968100" y="1890628"/>
                <a:ext cx="1369200" cy="418800"/>
                <a:chOff x="6930850" y="2668400"/>
                <a:chExt cx="1369200" cy="531000"/>
              </a:xfrm>
            </p:grpSpPr>
            <p:sp>
              <p:nvSpPr>
                <p:cNvPr id="313" name="Google Shape;313;p9"/>
                <p:cNvSpPr/>
                <p:nvPr/>
              </p:nvSpPr>
              <p:spPr>
                <a:xfrm rot="10800000" flipH="1">
                  <a:off x="6962338" y="2668400"/>
                  <a:ext cx="1306200" cy="531000"/>
                </a:xfrm>
                <a:prstGeom prst="round1Rect">
                  <a:avLst>
                    <a:gd name="adj" fmla="val 16667"/>
                  </a:avLst>
                </a:prstGeom>
                <a:solidFill>
                  <a:srgbClr val="B6D7A8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9"/>
                <p:cNvSpPr txBox="1"/>
                <p:nvPr/>
              </p:nvSpPr>
              <p:spPr>
                <a:xfrm>
                  <a:off x="6930850" y="2749250"/>
                  <a:ext cx="13692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SA" sz="1400" b="0" i="0" u="none" strike="noStrike" cap="none">
                      <a:solidFill>
                        <a:srgbClr val="21212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xPU back end</a:t>
                  </a:r>
                  <a:endParaRPr sz="1400" b="0" i="0" u="none" strike="noStrike" cap="none">
                    <a:solidFill>
                      <a:srgbClr val="21212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315" name="Google Shape;315;p9"/>
              <p:cNvCxnSpPr>
                <a:stCxn id="313" idx="2"/>
              </p:cNvCxnSpPr>
              <p:nvPr/>
            </p:nvCxnSpPr>
            <p:spPr>
              <a:xfrm rot="10800000">
                <a:off x="7652688" y="1292728"/>
                <a:ext cx="0" cy="597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6" name="Google Shape;316;p9"/>
              <p:cNvCxnSpPr>
                <a:stCxn id="313" idx="1"/>
              </p:cNvCxnSpPr>
              <p:nvPr/>
            </p:nvCxnSpPr>
            <p:spPr>
              <a:xfrm rot="10800000">
                <a:off x="6402588" y="2100028"/>
                <a:ext cx="597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7" name="Google Shape;317;p9"/>
              <p:cNvCxnSpPr>
                <a:stCxn id="313" idx="0"/>
              </p:cNvCxnSpPr>
              <p:nvPr/>
            </p:nvCxnSpPr>
            <p:spPr>
              <a:xfrm>
                <a:off x="7652688" y="2309428"/>
                <a:ext cx="0" cy="352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8" name="Google Shape;318;p9"/>
              <p:cNvCxnSpPr>
                <a:stCxn id="319" idx="2"/>
                <a:endCxn id="320" idx="0"/>
              </p:cNvCxnSpPr>
              <p:nvPr/>
            </p:nvCxnSpPr>
            <p:spPr>
              <a:xfrm>
                <a:off x="7652676" y="3291800"/>
                <a:ext cx="3000" cy="192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21" name="Google Shape;321;p9"/>
              <p:cNvCxnSpPr>
                <a:endCxn id="319" idx="1"/>
              </p:cNvCxnSpPr>
              <p:nvPr/>
            </p:nvCxnSpPr>
            <p:spPr>
              <a:xfrm>
                <a:off x="5956013" y="2881238"/>
                <a:ext cx="1286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pic>
            <p:nvPicPr>
              <p:cNvPr id="320" name="Google Shape;320;p9"/>
              <p:cNvPicPr preferRelativeResize="0"/>
              <p:nvPr/>
            </p:nvPicPr>
            <p:blipFill rotWithShape="1">
              <a:blip r:embed="rId7">
                <a:alphaModFix/>
              </a:blip>
              <a:srcRect t="15850" b="15918"/>
              <a:stretch/>
            </p:blipFill>
            <p:spPr>
              <a:xfrm>
                <a:off x="7193456" y="3484240"/>
                <a:ext cx="924334" cy="630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242113" y="2470675"/>
                <a:ext cx="821125" cy="8211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22" name="Google Shape;322;p9"/>
              <p:cNvGrpSpPr/>
              <p:nvPr/>
            </p:nvGrpSpPr>
            <p:grpSpPr>
              <a:xfrm>
                <a:off x="6691747" y="723762"/>
                <a:ext cx="1642285" cy="555112"/>
                <a:chOff x="6691747" y="723762"/>
                <a:chExt cx="1642285" cy="555112"/>
              </a:xfrm>
            </p:grpSpPr>
            <p:pic>
              <p:nvPicPr>
                <p:cNvPr id="323" name="Google Shape;323;p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6691747" y="723762"/>
                  <a:ext cx="821126" cy="5551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4" name="Google Shape;324;p9"/>
                <p:cNvSpPr/>
                <p:nvPr/>
              </p:nvSpPr>
              <p:spPr>
                <a:xfrm>
                  <a:off x="7515629" y="946502"/>
                  <a:ext cx="269700" cy="269700"/>
                </a:xfrm>
                <a:prstGeom prst="mathPlus">
                  <a:avLst>
                    <a:gd name="adj1" fmla="val 23520"/>
                  </a:avLst>
                </a:prstGeom>
                <a:solidFill>
                  <a:srgbClr val="EEEEEE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325" name="Google Shape;325;p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t="15850" b="15918"/>
                <a:stretch/>
              </p:blipFill>
              <p:spPr>
                <a:xfrm>
                  <a:off x="7785332" y="894158"/>
                  <a:ext cx="548700" cy="3743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326" name="Google Shape;326;p9"/>
          <p:cNvGrpSpPr/>
          <p:nvPr/>
        </p:nvGrpSpPr>
        <p:grpSpPr>
          <a:xfrm>
            <a:off x="4884133" y="4388650"/>
            <a:ext cx="3923267" cy="572700"/>
            <a:chOff x="113233" y="4496900"/>
            <a:chExt cx="3923267" cy="572700"/>
          </a:xfrm>
        </p:grpSpPr>
        <p:sp>
          <p:nvSpPr>
            <p:cNvPr id="327" name="Google Shape;327;p9"/>
            <p:cNvSpPr txBox="1"/>
            <p:nvPr/>
          </p:nvSpPr>
          <p:spPr>
            <a:xfrm>
              <a:off x="387900" y="4496900"/>
              <a:ext cx="3648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90000" rIns="90000" bIns="90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SA" sz="1200" b="0" i="1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Effective Extensible Programming: Unleashing Julia on GPUs</a:t>
              </a:r>
              <a:endParaRPr sz="12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SA" sz="1200" b="0" i="1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Besard T. et al</a:t>
              </a:r>
              <a:br>
                <a:rPr lang="en-SA" sz="1200" b="0" i="1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SA" sz="1200" b="0" i="1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SA" sz="1200" b="0" i="1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9"/>
                </a:rPr>
                <a:t>doi:10.1109/TPDS.2018.2872064</a:t>
              </a:r>
              <a:r>
                <a:rPr lang="en-SA" sz="1200" b="0" i="1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2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8" name="Google Shape;328;p9"/>
            <p:cNvPicPr preferRelativeResize="0"/>
            <p:nvPr/>
          </p:nvPicPr>
          <p:blipFill rotWithShape="1">
            <a:blip r:embed="rId4">
              <a:alphaModFix amt="75000"/>
            </a:blip>
            <a:srcRect/>
            <a:stretch/>
          </p:blipFill>
          <p:spPr>
            <a:xfrm>
              <a:off x="113233" y="4538695"/>
              <a:ext cx="307616" cy="307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9"/>
          <p:cNvSpPr txBox="1"/>
          <p:nvPr/>
        </p:nvSpPr>
        <p:spPr>
          <a:xfrm>
            <a:off x="5378600" y="398845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CPU</a:t>
            </a:r>
            <a:endParaRPr sz="14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30" name="Google Shape;330;p9"/>
          <p:cNvSpPr txBox="1"/>
          <p:nvPr/>
        </p:nvSpPr>
        <p:spPr>
          <a:xfrm>
            <a:off x="7366625" y="398845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GPU</a:t>
            </a:r>
            <a:endParaRPr sz="14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31" name="Google Shape;331;p9"/>
          <p:cNvSpPr txBox="1"/>
          <p:nvPr/>
        </p:nvSpPr>
        <p:spPr>
          <a:xfrm>
            <a:off x="7703025" y="106985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GPU</a:t>
            </a:r>
            <a:endParaRPr sz="14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32" name="Google Shape;33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75" y="29550"/>
            <a:ext cx="84716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9"/>
          <p:cNvSpPr txBox="1"/>
          <p:nvPr/>
        </p:nvSpPr>
        <p:spPr>
          <a:xfrm>
            <a:off x="2422075" y="689425"/>
            <a:ext cx="522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"/>
          <p:cNvSpPr txBox="1">
            <a:spLocks noGrp="1"/>
          </p:cNvSpPr>
          <p:nvPr>
            <p:ph type="title"/>
          </p:nvPr>
        </p:nvSpPr>
        <p:spPr>
          <a:xfrm>
            <a:off x="186724" y="28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GPUs from </a:t>
            </a:r>
            <a:r>
              <a:rPr lang="en-SA">
                <a:solidFill>
                  <a:srgbClr val="FF0000"/>
                </a:solidFill>
              </a:rPr>
              <a:t>different</a:t>
            </a:r>
            <a:r>
              <a:rPr lang="en-SA"/>
              <a:t> vendors are similar</a:t>
            </a:r>
            <a:endParaRPr/>
          </a:p>
        </p:txBody>
      </p:sp>
      <p:sp>
        <p:nvSpPr>
          <p:cNvPr id="340" name="Google Shape;340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SA">
                <a:solidFill>
                  <a:schemeClr val="dk1"/>
                </a:solidFill>
              </a:rPr>
              <a:t>All of them are </a:t>
            </a:r>
            <a:r>
              <a:rPr lang="en-SA" b="1">
                <a:solidFill>
                  <a:schemeClr val="dk1"/>
                </a:solidFill>
              </a:rPr>
              <a:t>implicit vector</a:t>
            </a:r>
            <a:r>
              <a:rPr lang="en-SA">
                <a:solidFill>
                  <a:schemeClr val="dk1"/>
                </a:solidFill>
              </a:rPr>
              <a:t> architectures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SA">
                <a:solidFill>
                  <a:schemeClr val="dk1"/>
                </a:solidFill>
              </a:rPr>
              <a:t>All of them are focused around </a:t>
            </a:r>
            <a:r>
              <a:rPr lang="en-SA" b="1">
                <a:solidFill>
                  <a:schemeClr val="dk1"/>
                </a:solidFill>
              </a:rPr>
              <a:t>kernels</a:t>
            </a:r>
            <a:r>
              <a:rPr lang="en-SA">
                <a:solidFill>
                  <a:schemeClr val="dk1"/>
                </a:solidFill>
              </a:rPr>
              <a:t> </a:t>
            </a:r>
            <a:br>
              <a:rPr lang="en-SA">
                <a:solidFill>
                  <a:schemeClr val="dk1"/>
                </a:solidFill>
              </a:rPr>
            </a:br>
            <a:r>
              <a:rPr lang="en-SA">
                <a:solidFill>
                  <a:schemeClr val="dk1"/>
                </a:solidFill>
              </a:rPr>
              <a:t>=&gt; Programs that are launched on the host,</a:t>
            </a:r>
            <a:br>
              <a:rPr lang="en-SA">
                <a:solidFill>
                  <a:schemeClr val="dk1"/>
                </a:solidFill>
              </a:rPr>
            </a:br>
            <a:r>
              <a:rPr lang="en-SA">
                <a:solidFill>
                  <a:schemeClr val="dk1"/>
                </a:solidFill>
              </a:rPr>
              <a:t>     and execute asynchronously on the device</a:t>
            </a:r>
            <a:br>
              <a:rPr lang="en-SA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KernelAbstractions.jl </a:t>
            </a:r>
            <a:r>
              <a:rPr lang="en-SA">
                <a:solidFill>
                  <a:schemeClr val="dk1"/>
                </a:solidFill>
              </a:rPr>
              <a:t>provides a shallow portability layer for GPUs from AMD, Intel, Apple and NVIDIA.</a:t>
            </a:r>
            <a:br>
              <a:rPr lang="en-SA">
                <a:solidFill>
                  <a:schemeClr val="dk1"/>
                </a:solidFill>
              </a:rPr>
            </a:br>
            <a:br>
              <a:rPr lang="en-SA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41" name="Google Shape;341;p8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186724" y="2142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Introduction to Julia for easy GPU parallelism and portability</a:t>
            </a:r>
            <a:endParaRPr dirty="0"/>
          </a:p>
        </p:txBody>
      </p:sp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186724" y="1656919"/>
            <a:ext cx="9113139" cy="348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How Julia Abstractions provide easy parallelism on 2D heat diffusion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High-level hardware description of GPU</a:t>
            </a:r>
            <a:endParaRPr sz="2000" dirty="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SA" sz="2000" dirty="0">
                <a:solidFill>
                  <a:schemeClr val="dk1"/>
                </a:solidFill>
              </a:rPr>
              <a:t>Matrix Multiplication </a:t>
            </a:r>
            <a:r>
              <a:rPr lang="en-US" sz="2000" dirty="0">
                <a:solidFill>
                  <a:schemeClr val="dk1"/>
                </a:solidFill>
              </a:rPr>
              <a:t>: </a:t>
            </a:r>
            <a:r>
              <a:rPr lang="en-SA" sz="2000" dirty="0">
                <a:solidFill>
                  <a:schemeClr val="dk1"/>
                </a:solidFill>
              </a:rPr>
              <a:t>CUDA C++ </a:t>
            </a:r>
            <a:r>
              <a:rPr lang="en-US" sz="2000" dirty="0">
                <a:solidFill>
                  <a:schemeClr val="dk1"/>
                </a:solidFill>
              </a:rPr>
              <a:t>vs </a:t>
            </a:r>
            <a:r>
              <a:rPr lang="en-SA" sz="2000" dirty="0">
                <a:solidFill>
                  <a:schemeClr val="dk1"/>
                </a:solidFill>
              </a:rPr>
              <a:t>CUDA.jl</a:t>
            </a:r>
            <a:r>
              <a:rPr lang="en-US" sz="2000" dirty="0">
                <a:solidFill>
                  <a:schemeClr val="dk1"/>
                </a:solidFill>
              </a:rPr>
              <a:t> vs </a:t>
            </a:r>
            <a:r>
              <a:rPr lang="en-SA" sz="2000" dirty="0">
                <a:solidFill>
                  <a:schemeClr val="dk1"/>
                </a:solidFill>
              </a:rPr>
              <a:t>KernelAbstractions.jl</a:t>
            </a:r>
            <a:endParaRPr sz="2000" dirty="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Hands on: </a:t>
            </a:r>
            <a:r>
              <a:rPr lang="en-SA" sz="2000" dirty="0">
                <a:solidFill>
                  <a:schemeClr val="dk1"/>
                </a:solidFill>
              </a:rPr>
              <a:t>2D Heat Diffusion Simulation Using Stencil Computation in Julia </a:t>
            </a:r>
            <a:endParaRPr sz="2000" dirty="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62" name="Google Shape;62;p2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49922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 txBox="1">
            <a:spLocks noGrp="1"/>
          </p:cNvSpPr>
          <p:nvPr>
            <p:ph type="sldNum" idx="12"/>
          </p:nvPr>
        </p:nvSpPr>
        <p:spPr>
          <a:xfrm>
            <a:off x="8682926" y="44034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" y="112376"/>
            <a:ext cx="2596326" cy="1630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348" name="Google Shape;34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2" y="778225"/>
            <a:ext cx="2639574" cy="185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349" name="Google Shape;349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72" y="1633900"/>
            <a:ext cx="3525125" cy="1945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pic>
        <p:nvPicPr>
          <p:cNvPr id="350" name="Google Shape;35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72" y="2814025"/>
            <a:ext cx="2867450" cy="2062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</p:pic>
      <p:sp>
        <p:nvSpPr>
          <p:cNvPr id="351" name="Google Shape;351;p11"/>
          <p:cNvSpPr/>
          <p:nvPr/>
        </p:nvSpPr>
        <p:spPr>
          <a:xfrm>
            <a:off x="3519805" y="2328004"/>
            <a:ext cx="359670" cy="304021"/>
          </a:xfrm>
          <a:prstGeom prst="notchedRightArrow">
            <a:avLst>
              <a:gd name="adj1" fmla="val 29258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862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11"/>
          <p:cNvSpPr txBox="1"/>
          <p:nvPr/>
        </p:nvSpPr>
        <p:spPr>
          <a:xfrm>
            <a:off x="3930868" y="925145"/>
            <a:ext cx="5213100" cy="3294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KernelAbstractions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@kernel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MatrixMultiplication_kernel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@index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NTuple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sum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zero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eltype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row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sum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col]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sum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3" name="Google Shape;353;p11" descr="Julia (programming language) - Wikipedi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2"/>
          <p:cNvSpPr txBox="1">
            <a:spLocks noGrp="1"/>
          </p:cNvSpPr>
          <p:nvPr>
            <p:ph type="title"/>
          </p:nvPr>
        </p:nvSpPr>
        <p:spPr>
          <a:xfrm>
            <a:off x="186724" y="12178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KernelAbstractions.jl</a:t>
            </a:r>
            <a:endParaRPr/>
          </a:p>
        </p:txBody>
      </p:sp>
      <p:sp>
        <p:nvSpPr>
          <p:cNvPr id="360" name="Google Shape;360;p12"/>
          <p:cNvSpPr txBox="1"/>
          <p:nvPr/>
        </p:nvSpPr>
        <p:spPr>
          <a:xfrm>
            <a:off x="101631" y="906881"/>
            <a:ext cx="5767800" cy="3294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KernelAbstractions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@kernel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MatrixMultiplication_kernel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@index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Global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NTuple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sum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zero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eltype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row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sum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col]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SA" sz="13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col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3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sum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SA" sz="1300" b="0" i="0" u="none" strike="noStrike" cap="none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12"/>
          <p:cNvSpPr txBox="1"/>
          <p:nvPr/>
        </p:nvSpPr>
        <p:spPr>
          <a:xfrm>
            <a:off x="3696598" y="2767817"/>
            <a:ext cx="5447400" cy="2124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# Allocate and initialize GPU arrays</a:t>
            </a:r>
            <a:endParaRPr sz="12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rand!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(allocate(</a:t>
            </a:r>
            <a:r>
              <a:rPr lang="en-SA" sz="12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Backend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Type,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rand!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(allocate(</a:t>
            </a:r>
            <a:r>
              <a:rPr lang="en-SA" sz="12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Backend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Type,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KernelAbstractions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zeros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Backend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Type,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# Compile the kernel for this workgroup (block) size</a:t>
            </a:r>
            <a:endParaRPr sz="12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workgroupsize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kernel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SA" sz="12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MatrixMultiplication_kernel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!(</a:t>
            </a:r>
            <a:r>
              <a:rPr lang="en-SA" sz="12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Backend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workgroupsize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66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# Launch the kernel, and synchronize the current stream</a:t>
            </a:r>
            <a:endParaRPr sz="1200" b="0" i="0" u="none" strike="noStrike" cap="non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kernel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!(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ndrange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(C)))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A" sz="12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KernelAbstractions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SA" sz="12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synchronize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SA" sz="1200" b="0" i="0" u="none" strike="noStrike" cap="none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Backend</a:t>
            </a:r>
            <a:r>
              <a:rPr lang="en-SA" sz="1200" b="0" i="0" u="none" strike="noStrike" cap="none">
                <a:solidFill>
                  <a:srgbClr val="6666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p12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3"/>
          <p:cNvSpPr txBox="1">
            <a:spLocks noGrp="1"/>
          </p:cNvSpPr>
          <p:nvPr>
            <p:ph type="title"/>
          </p:nvPr>
        </p:nvSpPr>
        <p:spPr>
          <a:xfrm>
            <a:off x="186724" y="12178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Kernel language — </a:t>
            </a:r>
            <a:r>
              <a:rPr lang="en-SA">
                <a:latin typeface="Roboto Mono"/>
                <a:ea typeface="Roboto Mono"/>
                <a:cs typeface="Roboto Mono"/>
                <a:sym typeface="Roboto Mono"/>
              </a:rPr>
              <a:t>@kernel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9" name="Google Shape;36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SA">
                <a:solidFill>
                  <a:schemeClr val="dk1"/>
                </a:solidFill>
              </a:rPr>
              <a:t>KernelAbstractions defines a language valid within </a:t>
            </a: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@kernel</a:t>
            </a:r>
            <a:r>
              <a:rPr lang="en-SA">
                <a:solidFill>
                  <a:schemeClr val="dk1"/>
                </a:solidFill>
              </a:rPr>
              <a:t> definitions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@Const</a:t>
            </a:r>
            <a:r>
              <a:rPr lang="en-SA">
                <a:solidFill>
                  <a:schemeClr val="dk1"/>
                </a:solidFill>
              </a:rPr>
              <a:t>: Declares an argument to not be aliased or written to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@index</a:t>
            </a:r>
            <a:r>
              <a:rPr lang="en-SA">
                <a:solidFill>
                  <a:schemeClr val="dk1"/>
                </a:solidFill>
              </a:rPr>
              <a:t>: Which kernel element are we operating upon?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@localmem</a:t>
            </a:r>
            <a:r>
              <a:rPr lang="en-SA">
                <a:solidFill>
                  <a:schemeClr val="dk1"/>
                </a:solidFill>
              </a:rPr>
              <a:t>: Allocate local (shared) memory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@synchronize</a:t>
            </a:r>
            <a:r>
              <a:rPr lang="en-SA">
                <a:solidFill>
                  <a:schemeClr val="dk1"/>
                </a:solidFill>
              </a:rPr>
              <a:t>: Synchronize warps/wavefronts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@private</a:t>
            </a:r>
            <a:r>
              <a:rPr lang="en-SA">
                <a:solidFill>
                  <a:schemeClr val="dk1"/>
                </a:solidFill>
              </a:rPr>
              <a:t>: Allocate private memory for a lane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@print</a:t>
            </a:r>
            <a:r>
              <a:rPr lang="en-SA">
                <a:solidFill>
                  <a:schemeClr val="dk1"/>
                </a:solidFill>
              </a:rPr>
              <a:t>: Unified printing of device-side data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70" name="Google Shape;370;p13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>
            <a:spLocks noGrp="1"/>
          </p:cNvSpPr>
          <p:nvPr>
            <p:ph type="title"/>
          </p:nvPr>
        </p:nvSpPr>
        <p:spPr>
          <a:xfrm>
            <a:off x="186724" y="19476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Kernel language: Indexing</a:t>
            </a:r>
            <a:endParaRPr/>
          </a:p>
        </p:txBody>
      </p:sp>
      <p:sp>
        <p:nvSpPr>
          <p:cNvPr id="377" name="Google Shape;37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Indexing Method: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@index(Global, Kind)</a:t>
            </a:r>
            <a:r>
              <a:rPr lang="en-SA">
                <a:solidFill>
                  <a:schemeClr val="dk1"/>
                </a:solidFill>
              </a:rPr>
              <a:t>: Global index for accessing input arguments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@index(Group,  Kind)</a:t>
            </a:r>
            <a:r>
              <a:rPr lang="en-SA">
                <a:solidFill>
                  <a:schemeClr val="dk1"/>
                </a:solidFill>
              </a:rPr>
              <a:t>: Which work-group does the lane belong to?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@index(Local,  Kind)</a:t>
            </a:r>
            <a:r>
              <a:rPr lang="en-SA">
                <a:solidFill>
                  <a:schemeClr val="dk1"/>
                </a:solidFill>
              </a:rPr>
              <a:t>: Which item inside a work-group is this lane?</a:t>
            </a:r>
            <a:br>
              <a:rPr lang="en-SA"/>
            </a:b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Indexing Kind: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@index(Locale, Cartesian)</a:t>
            </a:r>
            <a:r>
              <a:rPr lang="en-SA">
                <a:solidFill>
                  <a:schemeClr val="dk1"/>
                </a:solidFill>
              </a:rPr>
              <a:t>:  Index as a </a:t>
            </a: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CartesianIndex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@index(Locale, NTuple)</a:t>
            </a:r>
            <a:r>
              <a:rPr lang="en-SA">
                <a:solidFill>
                  <a:schemeClr val="dk1"/>
                </a:solidFill>
              </a:rPr>
              <a:t>: Index as a tuple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SA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@index(Locale, Linear)</a:t>
            </a:r>
            <a:r>
              <a:rPr lang="en-SA">
                <a:solidFill>
                  <a:schemeClr val="dk1"/>
                </a:solidFill>
              </a:rPr>
              <a:t>: Index as a scalar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78" name="Google Shape;378;p15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D566ED7E-99EA-3689-D72B-A5470096C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>
            <a:extLst>
              <a:ext uri="{FF2B5EF4-FFF2-40B4-BE49-F238E27FC236}">
                <a16:creationId xmlns:a16="http://schemas.microsoft.com/office/drawing/2014/main" id="{2CAE6366-1F9F-9F49-0E6D-728CFB66C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724" y="2142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Introduction to Julia for easy GPU parallelism and portability</a:t>
            </a:r>
            <a:endParaRPr dirty="0"/>
          </a:p>
        </p:txBody>
      </p:sp>
      <p:sp>
        <p:nvSpPr>
          <p:cNvPr id="61" name="Google Shape;61;p2">
            <a:extLst>
              <a:ext uri="{FF2B5EF4-FFF2-40B4-BE49-F238E27FC236}">
                <a16:creationId xmlns:a16="http://schemas.microsoft.com/office/drawing/2014/main" id="{7E540AD0-E5CB-DDB1-3008-1BC571AE7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6724" y="1656919"/>
            <a:ext cx="9113139" cy="348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How Julia Abstractions provide easy parallelism on 2D heat diffusion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High-level hardware description of GPU</a:t>
            </a:r>
            <a:endParaRPr sz="2000" dirty="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SA" sz="2000" dirty="0">
                <a:solidFill>
                  <a:schemeClr val="dk1"/>
                </a:solidFill>
              </a:rPr>
              <a:t>Matrix Multiplication </a:t>
            </a:r>
            <a:r>
              <a:rPr lang="en-US" sz="2000" dirty="0">
                <a:solidFill>
                  <a:schemeClr val="dk1"/>
                </a:solidFill>
              </a:rPr>
              <a:t>: </a:t>
            </a:r>
            <a:r>
              <a:rPr lang="en-SA" sz="2000" dirty="0">
                <a:solidFill>
                  <a:schemeClr val="dk1"/>
                </a:solidFill>
              </a:rPr>
              <a:t>CUDA C++ </a:t>
            </a:r>
            <a:r>
              <a:rPr lang="en-US" sz="2000" dirty="0">
                <a:solidFill>
                  <a:schemeClr val="dk1"/>
                </a:solidFill>
              </a:rPr>
              <a:t>vs </a:t>
            </a:r>
            <a:r>
              <a:rPr lang="en-SA" sz="2000" dirty="0">
                <a:solidFill>
                  <a:schemeClr val="dk1"/>
                </a:solidFill>
              </a:rPr>
              <a:t>CUDA.jl</a:t>
            </a:r>
            <a:r>
              <a:rPr lang="en-US" sz="2000" dirty="0">
                <a:solidFill>
                  <a:schemeClr val="dk1"/>
                </a:solidFill>
              </a:rPr>
              <a:t> vs </a:t>
            </a:r>
            <a:r>
              <a:rPr lang="en-SA" sz="2000" dirty="0">
                <a:solidFill>
                  <a:schemeClr val="dk1"/>
                </a:solidFill>
              </a:rPr>
              <a:t>KernelAbstractions.jl</a:t>
            </a:r>
            <a:endParaRPr sz="2000" dirty="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Hands on: </a:t>
            </a:r>
            <a:r>
              <a:rPr lang="en-SA" sz="2000" dirty="0">
                <a:solidFill>
                  <a:schemeClr val="dk1"/>
                </a:solidFill>
              </a:rPr>
              <a:t>2D Heat Diffusion Simulation Using Stencil Computation in Julia </a:t>
            </a:r>
            <a:endParaRPr sz="2000" dirty="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62" name="Google Shape;62;p2" descr="Julia (programming language) - Wikipedia">
            <a:extLst>
              <a:ext uri="{FF2B5EF4-FFF2-40B4-BE49-F238E27FC236}">
                <a16:creationId xmlns:a16="http://schemas.microsoft.com/office/drawing/2014/main" id="{EDA9522C-4831-5800-CF45-4658600A7C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49922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>
            <a:extLst>
              <a:ext uri="{FF2B5EF4-FFF2-40B4-BE49-F238E27FC236}">
                <a16:creationId xmlns:a16="http://schemas.microsoft.com/office/drawing/2014/main" id="{1EDB305A-0531-86FD-4C75-2F03538129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2926" y="44034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56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C339-E309-4D95-D74A-7BC192CA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Heat diffusion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77F62-E65B-25B3-F8D3-A7E5345C0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Every interior point diffuses to its </a:t>
            </a:r>
            <a:r>
              <a:rPr lang="en-US" dirty="0" err="1"/>
              <a:t>neighbours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5310E-CDC6-C6B4-B6BF-919C64FED8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 smtClean="0"/>
              <a:t>3</a:t>
            </a:fld>
            <a:endParaRPr lang="en-S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4E8B7-9187-510D-B9BF-C749158C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096" y="466707"/>
            <a:ext cx="2803575" cy="74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86AB09-072C-166B-76EC-D124387F3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75" y="1733013"/>
            <a:ext cx="6553444" cy="2538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6B1702-94E0-5F4C-1ECE-D562C86991D4}"/>
              </a:ext>
            </a:extLst>
          </p:cNvPr>
          <p:cNvSpPr txBox="1"/>
          <p:nvPr/>
        </p:nvSpPr>
        <p:spPr>
          <a:xfrm>
            <a:off x="6256311" y="4775378"/>
            <a:ext cx="45720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Source </a:t>
            </a:r>
            <a:r>
              <a:rPr lang="en-BE" sz="500" dirty="0"/>
              <a:t>https://enccs.github.io/gpu-programming/13-examples/</a:t>
            </a:r>
          </a:p>
        </p:txBody>
      </p:sp>
    </p:spTree>
    <p:extLst>
      <p:ext uri="{BB962C8B-B14F-4D97-AF65-F5344CB8AC3E}">
        <p14:creationId xmlns:p14="http://schemas.microsoft.com/office/powerpoint/2010/main" val="34978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86724" y="2142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2D Heat Diffusion Simulation in Julia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21932" y="834668"/>
            <a:ext cx="8650807" cy="72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SA" dirty="0">
                <a:solidFill>
                  <a:schemeClr val="dk1"/>
                </a:solidFill>
              </a:rPr>
              <a:t>The grid size is </a:t>
            </a:r>
            <a:r>
              <a:rPr lang="en-SA" b="1" dirty="0">
                <a:solidFill>
                  <a:srgbClr val="92D050"/>
                </a:solidFill>
              </a:rPr>
              <a:t>10240x10240 </a:t>
            </a:r>
            <a:r>
              <a:rPr lang="en-SA" dirty="0">
                <a:solidFill>
                  <a:schemeClr val="dk1"/>
                </a:solidFill>
              </a:rPr>
              <a:t>and number of time steps </a:t>
            </a:r>
            <a:r>
              <a:rPr lang="en-SA" b="1" dirty="0">
                <a:solidFill>
                  <a:srgbClr val="92D050"/>
                </a:solidFill>
              </a:rPr>
              <a:t>2000</a:t>
            </a:r>
            <a:r>
              <a:rPr lang="en-SA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SA" dirty="0">
                <a:solidFill>
                  <a:schemeClr val="dk1"/>
                </a:solidFill>
              </a:rPr>
              <a:t>Comparing performance of Julia parallelism paradigms: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SA" sz="1600" dirty="0">
                <a:solidFill>
                  <a:schemeClr val="dk1"/>
                </a:solidFill>
              </a:rPr>
              <a:t>        </a:t>
            </a:r>
            <a:endParaRPr dirty="0"/>
          </a:p>
        </p:txBody>
      </p:sp>
      <p:pic>
        <p:nvPicPr>
          <p:cNvPr id="70" name="Google Shape;70;p10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/>
          <p:nvPr/>
        </p:nvSpPr>
        <p:spPr>
          <a:xfrm>
            <a:off x="6034611" y="4454695"/>
            <a:ext cx="1626103" cy="2021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0" descr="Benchmark Result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069" y="2363948"/>
            <a:ext cx="6252874" cy="261151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/>
          <p:nvPr/>
        </p:nvSpPr>
        <p:spPr>
          <a:xfrm rot="16200000">
            <a:off x="-30633" y="3588041"/>
            <a:ext cx="1937061" cy="4021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in seconds</a:t>
            </a:r>
            <a:endParaRPr dirty="0"/>
          </a:p>
        </p:txBody>
      </p:sp>
      <p:sp>
        <p:nvSpPr>
          <p:cNvPr id="78" name="Google Shape;78;p10"/>
          <p:cNvSpPr txBox="1"/>
          <p:nvPr/>
        </p:nvSpPr>
        <p:spPr>
          <a:xfrm>
            <a:off x="1965638" y="2903117"/>
            <a:ext cx="81714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125s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9" name="Google Shape;79;p10"/>
          <p:cNvSpPr/>
          <p:nvPr/>
        </p:nvSpPr>
        <p:spPr>
          <a:xfrm>
            <a:off x="3351044" y="2388703"/>
            <a:ext cx="2113516" cy="14634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3056062" y="4221213"/>
            <a:ext cx="521291" cy="24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5s</a:t>
            </a: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1221823" y="2367189"/>
            <a:ext cx="2371941" cy="14829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Multithreading</a:t>
            </a:r>
            <a:r>
              <a:rPr lang="en-US" sz="16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(CPU)</a:t>
            </a:r>
            <a:endParaRPr b="1" dirty="0">
              <a:solidFill>
                <a:srgbClr val="0000FF"/>
              </a:solidFill>
            </a:endParaRPr>
          </a:p>
        </p:txBody>
      </p:sp>
      <p:sp>
        <p:nvSpPr>
          <p:cNvPr id="85" name="Google Shape;85;p10"/>
          <p:cNvSpPr/>
          <p:nvPr/>
        </p:nvSpPr>
        <p:spPr>
          <a:xfrm>
            <a:off x="2990959" y="3569120"/>
            <a:ext cx="1153943" cy="1419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GPU (</a:t>
            </a:r>
            <a:r>
              <a:rPr lang="en-SA" sz="1600" b="1" i="0" u="none" strike="noStrike" cap="none" dirty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CUDA</a:t>
            </a:r>
            <a:r>
              <a:rPr lang="en-US" sz="1600" b="1" i="0" u="none" strike="noStrike" cap="none" dirty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dirty="0">
              <a:solidFill>
                <a:srgbClr val="008000"/>
              </a:solidFill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4</a:t>
            </a:fld>
            <a:endParaRPr/>
          </a:p>
        </p:txBody>
      </p:sp>
      <p:sp>
        <p:nvSpPr>
          <p:cNvPr id="7" name="Google Shape;79;p10">
            <a:extLst>
              <a:ext uri="{FF2B5EF4-FFF2-40B4-BE49-F238E27FC236}">
                <a16:creationId xmlns:a16="http://schemas.microsoft.com/office/drawing/2014/main" id="{79CC1CEB-A299-3956-E5BA-8215CBA8A957}"/>
              </a:ext>
            </a:extLst>
          </p:cNvPr>
          <p:cNvSpPr/>
          <p:nvPr/>
        </p:nvSpPr>
        <p:spPr>
          <a:xfrm>
            <a:off x="1562252" y="4687756"/>
            <a:ext cx="5165300" cy="2450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6F5A82-B2D7-10EA-6915-945711B8C839}"/>
              </a:ext>
            </a:extLst>
          </p:cNvPr>
          <p:cNvCxnSpPr>
            <a:cxnSpLocks/>
          </p:cNvCxnSpPr>
          <p:nvPr/>
        </p:nvCxnSpPr>
        <p:spPr>
          <a:xfrm>
            <a:off x="2250458" y="2588764"/>
            <a:ext cx="0" cy="31435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F1C640-6FA9-8DD4-CE82-8C9C9C8FE796}"/>
              </a:ext>
            </a:extLst>
          </p:cNvPr>
          <p:cNvCxnSpPr>
            <a:cxnSpLocks/>
          </p:cNvCxnSpPr>
          <p:nvPr/>
        </p:nvCxnSpPr>
        <p:spPr>
          <a:xfrm>
            <a:off x="3577353" y="3906316"/>
            <a:ext cx="0" cy="559937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72;p10"/>
          <p:cNvSpPr txBox="1"/>
          <p:nvPr/>
        </p:nvSpPr>
        <p:spPr>
          <a:xfrm>
            <a:off x="2398917" y="4789500"/>
            <a:ext cx="4373666" cy="26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A100 GPU in Perlmutter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79;p10">
            <a:extLst>
              <a:ext uri="{FF2B5EF4-FFF2-40B4-BE49-F238E27FC236}">
                <a16:creationId xmlns:a16="http://schemas.microsoft.com/office/drawing/2014/main" id="{AC96A40E-681E-05F2-63E3-5339D35A2704}"/>
              </a:ext>
            </a:extLst>
          </p:cNvPr>
          <p:cNvSpPr/>
          <p:nvPr/>
        </p:nvSpPr>
        <p:spPr>
          <a:xfrm>
            <a:off x="4333367" y="2441334"/>
            <a:ext cx="2560175" cy="22659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9D17AE0-1275-A8EF-4750-8D013222D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>
            <a:extLst>
              <a:ext uri="{FF2B5EF4-FFF2-40B4-BE49-F238E27FC236}">
                <a16:creationId xmlns:a16="http://schemas.microsoft.com/office/drawing/2014/main" id="{FAA1573D-8E14-7415-0608-261ADB87E9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724" y="2142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2D Heat Diffusion Simulation in Julia</a:t>
            </a:r>
            <a:endParaRPr/>
          </a:p>
        </p:txBody>
      </p:sp>
      <p:sp>
        <p:nvSpPr>
          <p:cNvPr id="69" name="Google Shape;69;p10">
            <a:extLst>
              <a:ext uri="{FF2B5EF4-FFF2-40B4-BE49-F238E27FC236}">
                <a16:creationId xmlns:a16="http://schemas.microsoft.com/office/drawing/2014/main" id="{E3898200-D7BF-BFB5-6175-948914054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32" y="834668"/>
            <a:ext cx="8650807" cy="72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SA" dirty="0">
                <a:solidFill>
                  <a:schemeClr val="dk1"/>
                </a:solidFill>
              </a:rPr>
              <a:t>The grid size is </a:t>
            </a:r>
            <a:r>
              <a:rPr lang="en-SA" b="1" dirty="0">
                <a:solidFill>
                  <a:srgbClr val="92D050"/>
                </a:solidFill>
              </a:rPr>
              <a:t>10240x10240 </a:t>
            </a:r>
            <a:r>
              <a:rPr lang="en-SA" dirty="0">
                <a:solidFill>
                  <a:schemeClr val="dk1"/>
                </a:solidFill>
              </a:rPr>
              <a:t>and number of time steps </a:t>
            </a:r>
            <a:r>
              <a:rPr lang="en-SA" b="1" dirty="0">
                <a:solidFill>
                  <a:srgbClr val="92D050"/>
                </a:solidFill>
              </a:rPr>
              <a:t>2000</a:t>
            </a:r>
            <a:r>
              <a:rPr lang="en-SA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SA" dirty="0">
                <a:solidFill>
                  <a:schemeClr val="dk1"/>
                </a:solidFill>
              </a:rPr>
              <a:t>Comparing performance of Julia parallelism paradigms: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SA" sz="1600" dirty="0">
                <a:solidFill>
                  <a:schemeClr val="dk1"/>
                </a:solidFill>
              </a:rPr>
              <a:t>        </a:t>
            </a:r>
            <a:endParaRPr dirty="0"/>
          </a:p>
        </p:txBody>
      </p:sp>
      <p:pic>
        <p:nvPicPr>
          <p:cNvPr id="70" name="Google Shape;70;p10" descr="Julia (programming language) - Wikipedia">
            <a:extLst>
              <a:ext uri="{FF2B5EF4-FFF2-40B4-BE49-F238E27FC236}">
                <a16:creationId xmlns:a16="http://schemas.microsoft.com/office/drawing/2014/main" id="{4146907D-AF68-6EBE-3447-20A5CF3DD1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>
            <a:extLst>
              <a:ext uri="{FF2B5EF4-FFF2-40B4-BE49-F238E27FC236}">
                <a16:creationId xmlns:a16="http://schemas.microsoft.com/office/drawing/2014/main" id="{57ABAC86-7C61-4CA7-26F0-BD363B5B3760}"/>
              </a:ext>
            </a:extLst>
          </p:cNvPr>
          <p:cNvSpPr/>
          <p:nvPr/>
        </p:nvSpPr>
        <p:spPr>
          <a:xfrm>
            <a:off x="6034611" y="4454695"/>
            <a:ext cx="1626103" cy="2021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0" descr="Benchmark Results">
            <a:extLst>
              <a:ext uri="{FF2B5EF4-FFF2-40B4-BE49-F238E27FC236}">
                <a16:creationId xmlns:a16="http://schemas.microsoft.com/office/drawing/2014/main" id="{CA32AFF1-ADFE-EB3F-2F03-49855D3171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069" y="2363948"/>
            <a:ext cx="6252874" cy="261151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>
            <a:extLst>
              <a:ext uri="{FF2B5EF4-FFF2-40B4-BE49-F238E27FC236}">
                <a16:creationId xmlns:a16="http://schemas.microsoft.com/office/drawing/2014/main" id="{BEB2057B-9205-E20D-7D66-FF37EE712B79}"/>
              </a:ext>
            </a:extLst>
          </p:cNvPr>
          <p:cNvSpPr/>
          <p:nvPr/>
        </p:nvSpPr>
        <p:spPr>
          <a:xfrm rot="16200000">
            <a:off x="-30633" y="3588041"/>
            <a:ext cx="1937061" cy="40211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in seconds</a:t>
            </a:r>
            <a:endParaRPr dirty="0"/>
          </a:p>
        </p:txBody>
      </p:sp>
      <p:sp>
        <p:nvSpPr>
          <p:cNvPr id="78" name="Google Shape;78;p10">
            <a:extLst>
              <a:ext uri="{FF2B5EF4-FFF2-40B4-BE49-F238E27FC236}">
                <a16:creationId xmlns:a16="http://schemas.microsoft.com/office/drawing/2014/main" id="{8C85917A-633E-ACF3-FC18-A207E583009B}"/>
              </a:ext>
            </a:extLst>
          </p:cNvPr>
          <p:cNvSpPr txBox="1"/>
          <p:nvPr/>
        </p:nvSpPr>
        <p:spPr>
          <a:xfrm>
            <a:off x="1965638" y="2903117"/>
            <a:ext cx="81714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125s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9" name="Google Shape;79;p10">
            <a:extLst>
              <a:ext uri="{FF2B5EF4-FFF2-40B4-BE49-F238E27FC236}">
                <a16:creationId xmlns:a16="http://schemas.microsoft.com/office/drawing/2014/main" id="{4E4DF328-B67D-F833-81A0-508A08F59D5A}"/>
              </a:ext>
            </a:extLst>
          </p:cNvPr>
          <p:cNvSpPr/>
          <p:nvPr/>
        </p:nvSpPr>
        <p:spPr>
          <a:xfrm>
            <a:off x="3351044" y="2388703"/>
            <a:ext cx="2113516" cy="14634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>
            <a:extLst>
              <a:ext uri="{FF2B5EF4-FFF2-40B4-BE49-F238E27FC236}">
                <a16:creationId xmlns:a16="http://schemas.microsoft.com/office/drawing/2014/main" id="{5C78D470-DC73-CB78-6673-6F84910643BD}"/>
              </a:ext>
            </a:extLst>
          </p:cNvPr>
          <p:cNvSpPr txBox="1"/>
          <p:nvPr/>
        </p:nvSpPr>
        <p:spPr>
          <a:xfrm>
            <a:off x="4509790" y="2672465"/>
            <a:ext cx="81714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149s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1" name="Google Shape;81;p10">
            <a:extLst>
              <a:ext uri="{FF2B5EF4-FFF2-40B4-BE49-F238E27FC236}">
                <a16:creationId xmlns:a16="http://schemas.microsoft.com/office/drawing/2014/main" id="{24118294-E18A-AA34-8BE6-499D20DAF112}"/>
              </a:ext>
            </a:extLst>
          </p:cNvPr>
          <p:cNvSpPr txBox="1"/>
          <p:nvPr/>
        </p:nvSpPr>
        <p:spPr>
          <a:xfrm>
            <a:off x="3056062" y="4221213"/>
            <a:ext cx="521291" cy="24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5s</a:t>
            </a:r>
            <a:endParaRPr/>
          </a:p>
        </p:txBody>
      </p:sp>
      <p:sp>
        <p:nvSpPr>
          <p:cNvPr id="82" name="Google Shape;82;p10">
            <a:extLst>
              <a:ext uri="{FF2B5EF4-FFF2-40B4-BE49-F238E27FC236}">
                <a16:creationId xmlns:a16="http://schemas.microsoft.com/office/drawing/2014/main" id="{D6B5CFB4-3DF8-0F85-BB13-D95C732F5A4A}"/>
              </a:ext>
            </a:extLst>
          </p:cNvPr>
          <p:cNvSpPr txBox="1"/>
          <p:nvPr/>
        </p:nvSpPr>
        <p:spPr>
          <a:xfrm>
            <a:off x="5679398" y="4157394"/>
            <a:ext cx="521291" cy="24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6s</a:t>
            </a:r>
            <a:endParaRPr dirty="0"/>
          </a:p>
        </p:txBody>
      </p:sp>
      <p:sp>
        <p:nvSpPr>
          <p:cNvPr id="84" name="Google Shape;84;p10">
            <a:extLst>
              <a:ext uri="{FF2B5EF4-FFF2-40B4-BE49-F238E27FC236}">
                <a16:creationId xmlns:a16="http://schemas.microsoft.com/office/drawing/2014/main" id="{6402EF29-FA37-6E06-D401-0B72BA184861}"/>
              </a:ext>
            </a:extLst>
          </p:cNvPr>
          <p:cNvSpPr/>
          <p:nvPr/>
        </p:nvSpPr>
        <p:spPr>
          <a:xfrm>
            <a:off x="1221823" y="2367189"/>
            <a:ext cx="2371941" cy="14829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Multithreading</a:t>
            </a:r>
            <a:r>
              <a:rPr lang="en-US" sz="16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(CPU)</a:t>
            </a:r>
            <a:endParaRPr b="1" dirty="0">
              <a:solidFill>
                <a:srgbClr val="0000FF"/>
              </a:solidFill>
            </a:endParaRPr>
          </a:p>
        </p:txBody>
      </p:sp>
      <p:sp>
        <p:nvSpPr>
          <p:cNvPr id="85" name="Google Shape;85;p10">
            <a:extLst>
              <a:ext uri="{FF2B5EF4-FFF2-40B4-BE49-F238E27FC236}">
                <a16:creationId xmlns:a16="http://schemas.microsoft.com/office/drawing/2014/main" id="{B9AB9318-7461-8634-D140-9679B1B1454C}"/>
              </a:ext>
            </a:extLst>
          </p:cNvPr>
          <p:cNvSpPr/>
          <p:nvPr/>
        </p:nvSpPr>
        <p:spPr>
          <a:xfrm>
            <a:off x="2990959" y="3569120"/>
            <a:ext cx="1153943" cy="14197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GPU (</a:t>
            </a:r>
            <a:r>
              <a:rPr lang="en-SA" sz="1600" b="1" i="0" u="none" strike="noStrike" cap="none" dirty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CUDA</a:t>
            </a:r>
            <a:r>
              <a:rPr lang="en-US" sz="1600" b="1" i="0" u="none" strike="noStrike" cap="none" dirty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dirty="0">
              <a:solidFill>
                <a:srgbClr val="008000"/>
              </a:solidFill>
            </a:endParaRPr>
          </a:p>
        </p:txBody>
      </p:sp>
      <p:sp>
        <p:nvSpPr>
          <p:cNvPr id="86" name="Google Shape;86;p10">
            <a:extLst>
              <a:ext uri="{FF2B5EF4-FFF2-40B4-BE49-F238E27FC236}">
                <a16:creationId xmlns:a16="http://schemas.microsoft.com/office/drawing/2014/main" id="{794C99B1-ACB5-7B8B-39B2-BA3EBD2FCF39}"/>
              </a:ext>
            </a:extLst>
          </p:cNvPr>
          <p:cNvSpPr/>
          <p:nvPr/>
        </p:nvSpPr>
        <p:spPr>
          <a:xfrm>
            <a:off x="4572000" y="1730776"/>
            <a:ext cx="1950652" cy="5291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KernelAbstractions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(single API)</a:t>
            </a:r>
            <a:endParaRPr dirty="0"/>
          </a:p>
        </p:txBody>
      </p:sp>
      <p:sp>
        <p:nvSpPr>
          <p:cNvPr id="88" name="Google Shape;88;p10">
            <a:extLst>
              <a:ext uri="{FF2B5EF4-FFF2-40B4-BE49-F238E27FC236}">
                <a16:creationId xmlns:a16="http://schemas.microsoft.com/office/drawing/2014/main" id="{E128A691-71E2-541F-A99B-B4EC6693AF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5</a:t>
            </a:fld>
            <a:endParaRPr/>
          </a:p>
        </p:txBody>
      </p:sp>
      <p:sp>
        <p:nvSpPr>
          <p:cNvPr id="7" name="Google Shape;79;p10">
            <a:extLst>
              <a:ext uri="{FF2B5EF4-FFF2-40B4-BE49-F238E27FC236}">
                <a16:creationId xmlns:a16="http://schemas.microsoft.com/office/drawing/2014/main" id="{8C46941D-23B4-AB08-5639-F78336BDD04E}"/>
              </a:ext>
            </a:extLst>
          </p:cNvPr>
          <p:cNvSpPr/>
          <p:nvPr/>
        </p:nvSpPr>
        <p:spPr>
          <a:xfrm>
            <a:off x="1562252" y="4687756"/>
            <a:ext cx="5165300" cy="2450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04A3FD-E752-BFE4-D05D-1365973D37C0}"/>
              </a:ext>
            </a:extLst>
          </p:cNvPr>
          <p:cNvCxnSpPr>
            <a:cxnSpLocks/>
          </p:cNvCxnSpPr>
          <p:nvPr/>
        </p:nvCxnSpPr>
        <p:spPr>
          <a:xfrm>
            <a:off x="2250458" y="2588764"/>
            <a:ext cx="0" cy="31435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4C51B8-CED5-7B33-5EFC-9EF1B55DE4BE}"/>
              </a:ext>
            </a:extLst>
          </p:cNvPr>
          <p:cNvCxnSpPr>
            <a:cxnSpLocks/>
          </p:cNvCxnSpPr>
          <p:nvPr/>
        </p:nvCxnSpPr>
        <p:spPr>
          <a:xfrm>
            <a:off x="3577353" y="3906316"/>
            <a:ext cx="0" cy="559937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C064338-1599-55E5-A298-B0501710CBCC}"/>
              </a:ext>
            </a:extLst>
          </p:cNvPr>
          <p:cNvSpPr/>
          <p:nvPr/>
        </p:nvSpPr>
        <p:spPr>
          <a:xfrm rot="16200000">
            <a:off x="2685914" y="885395"/>
            <a:ext cx="175662" cy="274231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Google Shape;85;p10">
            <a:extLst>
              <a:ext uri="{FF2B5EF4-FFF2-40B4-BE49-F238E27FC236}">
                <a16:creationId xmlns:a16="http://schemas.microsoft.com/office/drawing/2014/main" id="{E6D6A7FB-642C-E494-14E2-E08473B86859}"/>
              </a:ext>
            </a:extLst>
          </p:cNvPr>
          <p:cNvSpPr/>
          <p:nvPr/>
        </p:nvSpPr>
        <p:spPr>
          <a:xfrm>
            <a:off x="6171358" y="4239836"/>
            <a:ext cx="668420" cy="15556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b="1" dirty="0">
              <a:solidFill>
                <a:srgbClr val="008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D47EB3-9BFE-08DF-7D7E-73BDE6E7894F}"/>
              </a:ext>
            </a:extLst>
          </p:cNvPr>
          <p:cNvCxnSpPr>
            <a:cxnSpLocks/>
          </p:cNvCxnSpPr>
          <p:nvPr/>
        </p:nvCxnSpPr>
        <p:spPr>
          <a:xfrm>
            <a:off x="5561743" y="2273533"/>
            <a:ext cx="581996" cy="2108142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84;p10">
            <a:extLst>
              <a:ext uri="{FF2B5EF4-FFF2-40B4-BE49-F238E27FC236}">
                <a16:creationId xmlns:a16="http://schemas.microsoft.com/office/drawing/2014/main" id="{BAB45295-5544-187A-2A73-2A79013E949E}"/>
              </a:ext>
            </a:extLst>
          </p:cNvPr>
          <p:cNvSpPr/>
          <p:nvPr/>
        </p:nvSpPr>
        <p:spPr>
          <a:xfrm>
            <a:off x="4439174" y="2436369"/>
            <a:ext cx="710373" cy="20348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b="1" dirty="0">
              <a:solidFill>
                <a:srgbClr val="0000FF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972EB3-1983-A71D-6F45-272CE8DCAF37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5149547" y="2294617"/>
            <a:ext cx="398554" cy="2434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5426E68-1681-4802-275E-C8CA2FD924ED}"/>
              </a:ext>
            </a:extLst>
          </p:cNvPr>
          <p:cNvCxnSpPr>
            <a:cxnSpLocks/>
            <a:stCxn id="14" idx="1"/>
          </p:cNvCxnSpPr>
          <p:nvPr/>
        </p:nvCxnSpPr>
        <p:spPr>
          <a:xfrm rot="5400000" flipH="1" flipV="1">
            <a:off x="3552096" y="1211030"/>
            <a:ext cx="179341" cy="1736045"/>
          </a:xfrm>
          <a:prstGeom prst="bentConnector4">
            <a:avLst>
              <a:gd name="adj1" fmla="val 102548"/>
              <a:gd name="adj2" fmla="val 5253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Google Shape;72;p10">
            <a:extLst>
              <a:ext uri="{FF2B5EF4-FFF2-40B4-BE49-F238E27FC236}">
                <a16:creationId xmlns:a16="http://schemas.microsoft.com/office/drawing/2014/main" id="{913F0962-826C-2E36-BBD3-B75053839338}"/>
              </a:ext>
            </a:extLst>
          </p:cNvPr>
          <p:cNvSpPr txBox="1"/>
          <p:nvPr/>
        </p:nvSpPr>
        <p:spPr>
          <a:xfrm>
            <a:off x="2398917" y="4789500"/>
            <a:ext cx="4373666" cy="26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A100 GPU in Perlmutter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638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186724" y="2142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Julia ease of use </a:t>
            </a:r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51436" y="820479"/>
            <a:ext cx="4347845" cy="386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 dirty="0">
              <a:solidFill>
                <a:srgbClr val="1705F9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SA" sz="2000" dirty="0">
                <a:solidFill>
                  <a:srgbClr val="1705F9"/>
                </a:solidFill>
              </a:rPr>
              <a:t>Performance gains 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o"/>
            </a:pPr>
            <a:r>
              <a:rPr lang="en-SA" sz="1800" dirty="0">
                <a:solidFill>
                  <a:schemeClr val="dk1"/>
                </a:solidFill>
              </a:rPr>
              <a:t>GPU faster than CPU</a:t>
            </a:r>
            <a:endParaRPr dirty="0"/>
          </a:p>
          <a:p>
            <a:pPr marL="74295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SA" sz="2000" dirty="0">
                <a:solidFill>
                  <a:srgbClr val="1705F9"/>
                </a:solidFill>
              </a:rPr>
              <a:t>Flexibility vs. Performance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SA" sz="1800" dirty="0">
                <a:solidFill>
                  <a:schemeClr val="dk1"/>
                </a:solidFill>
              </a:rPr>
              <a:t>Kernel Abstraction is flexible with slight performance trade-off</a:t>
            </a:r>
            <a:endParaRPr dirty="0"/>
          </a:p>
          <a:p>
            <a:pPr marL="74295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SA" sz="2000" dirty="0">
                <a:solidFill>
                  <a:srgbClr val="1705F9"/>
                </a:solidFill>
              </a:rPr>
              <a:t>Ease of Use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SA" sz="1800" dirty="0">
                <a:solidFill>
                  <a:schemeClr val="dk1"/>
                </a:solidFill>
              </a:rPr>
              <a:t>Seamless integration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R</a:t>
            </a:r>
            <a:r>
              <a:rPr lang="en-SA" sz="1800" dirty="0">
                <a:solidFill>
                  <a:schemeClr val="dk1"/>
                </a:solidFill>
              </a:rPr>
              <a:t>eadability and maintainability</a:t>
            </a:r>
            <a:endParaRPr dirty="0"/>
          </a:p>
        </p:txBody>
      </p:sp>
      <p:pic>
        <p:nvPicPr>
          <p:cNvPr id="95" name="Google Shape;95;p24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 descr="Benchmark Result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0728" y="881974"/>
            <a:ext cx="4810854" cy="36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/>
        </p:nvSpPr>
        <p:spPr>
          <a:xfrm>
            <a:off x="5254323" y="4400435"/>
            <a:ext cx="33650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A100 GPU in Perlmutter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4"/>
          <p:cNvSpPr/>
          <p:nvPr/>
        </p:nvSpPr>
        <p:spPr>
          <a:xfrm rot="-5400000">
            <a:off x="3107855" y="2696307"/>
            <a:ext cx="2676293" cy="30938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in seconds</a:t>
            </a:r>
            <a:endParaRPr/>
          </a:p>
        </p:txBody>
      </p:sp>
      <p:sp>
        <p:nvSpPr>
          <p:cNvPr id="99" name="Google Shape;99;p24"/>
          <p:cNvSpPr txBox="1"/>
          <p:nvPr/>
        </p:nvSpPr>
        <p:spPr>
          <a:xfrm>
            <a:off x="5162723" y="1280640"/>
            <a:ext cx="6286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125s</a:t>
            </a:r>
            <a:endParaRPr/>
          </a:p>
        </p:txBody>
      </p:sp>
      <p:sp>
        <p:nvSpPr>
          <p:cNvPr id="100" name="Google Shape;100;p24"/>
          <p:cNvSpPr/>
          <p:nvPr/>
        </p:nvSpPr>
        <p:spPr>
          <a:xfrm>
            <a:off x="6302635" y="916176"/>
            <a:ext cx="1626103" cy="2021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4"/>
          <p:cNvSpPr txBox="1"/>
          <p:nvPr/>
        </p:nvSpPr>
        <p:spPr>
          <a:xfrm>
            <a:off x="7157152" y="955418"/>
            <a:ext cx="6286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149s</a:t>
            </a:r>
            <a:endParaRPr/>
          </a:p>
        </p:txBody>
      </p:sp>
      <p:sp>
        <p:nvSpPr>
          <p:cNvPr id="102" name="Google Shape;102;p24"/>
          <p:cNvSpPr txBox="1"/>
          <p:nvPr/>
        </p:nvSpPr>
        <p:spPr>
          <a:xfrm>
            <a:off x="6302635" y="3455344"/>
            <a:ext cx="4010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5s</a:t>
            </a:r>
            <a:endParaRPr/>
          </a:p>
        </p:txBody>
      </p:sp>
      <p:sp>
        <p:nvSpPr>
          <p:cNvPr id="103" name="Google Shape;103;p24"/>
          <p:cNvSpPr txBox="1"/>
          <p:nvPr/>
        </p:nvSpPr>
        <p:spPr>
          <a:xfrm>
            <a:off x="8205114" y="3466495"/>
            <a:ext cx="4010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6s</a:t>
            </a:r>
            <a:endParaRPr/>
          </a:p>
        </p:txBody>
      </p:sp>
      <p:sp>
        <p:nvSpPr>
          <p:cNvPr id="104" name="Google Shape;104;p24"/>
          <p:cNvSpPr/>
          <p:nvPr/>
        </p:nvSpPr>
        <p:spPr>
          <a:xfrm>
            <a:off x="6020861" y="4248434"/>
            <a:ext cx="1626103" cy="2021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/>
          <p:nvPr/>
        </p:nvSpPr>
        <p:spPr>
          <a:xfrm>
            <a:off x="4627758" y="4046246"/>
            <a:ext cx="1626103" cy="2021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Multithreading</a:t>
            </a:r>
            <a:endParaRPr/>
          </a:p>
        </p:txBody>
      </p:sp>
      <p:sp>
        <p:nvSpPr>
          <p:cNvPr id="106" name="Google Shape;106;p24"/>
          <p:cNvSpPr/>
          <p:nvPr/>
        </p:nvSpPr>
        <p:spPr>
          <a:xfrm>
            <a:off x="6137446" y="4052282"/>
            <a:ext cx="887824" cy="19615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CUDA</a:t>
            </a:r>
            <a:endParaRPr/>
          </a:p>
        </p:txBody>
      </p:sp>
      <p:sp>
        <p:nvSpPr>
          <p:cNvPr id="107" name="Google Shape;107;p24"/>
          <p:cNvSpPr/>
          <p:nvPr/>
        </p:nvSpPr>
        <p:spPr>
          <a:xfrm>
            <a:off x="7025270" y="4069219"/>
            <a:ext cx="1041139" cy="2021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KA(CPU)</a:t>
            </a:r>
            <a:endParaRPr/>
          </a:p>
        </p:txBody>
      </p:sp>
      <p:sp>
        <p:nvSpPr>
          <p:cNvPr id="108" name="Google Shape;108;p24"/>
          <p:cNvSpPr/>
          <p:nvPr/>
        </p:nvSpPr>
        <p:spPr>
          <a:xfrm>
            <a:off x="7980560" y="4054352"/>
            <a:ext cx="1163440" cy="23399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KA(CUDA)</a:t>
            </a:r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6</a:t>
            </a:fld>
            <a:endParaRPr/>
          </a:p>
        </p:txBody>
      </p:sp>
      <p:cxnSp>
        <p:nvCxnSpPr>
          <p:cNvPr id="110" name="Google Shape;110;p24"/>
          <p:cNvCxnSpPr/>
          <p:nvPr/>
        </p:nvCxnSpPr>
        <p:spPr>
          <a:xfrm>
            <a:off x="5869608" y="1681055"/>
            <a:ext cx="466268" cy="1833431"/>
          </a:xfrm>
          <a:prstGeom prst="straightConnector1">
            <a:avLst/>
          </a:prstGeom>
          <a:noFill/>
          <a:ln w="28575" cap="flat" cmpd="sng">
            <a:solidFill>
              <a:srgbClr val="FDA73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1" name="Google Shape;111;p24"/>
          <p:cNvSpPr txBox="1"/>
          <p:nvPr/>
        </p:nvSpPr>
        <p:spPr>
          <a:xfrm rot="4437792">
            <a:off x="5579824" y="2501764"/>
            <a:ext cx="161705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Minimal</a:t>
            </a:r>
            <a:r>
              <a:rPr lang="en-SA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effort</a:t>
            </a:r>
            <a:endParaRPr dirty="0"/>
          </a:p>
        </p:txBody>
      </p:sp>
      <p:cxnSp>
        <p:nvCxnSpPr>
          <p:cNvPr id="112" name="Google Shape;112;p24"/>
          <p:cNvCxnSpPr/>
          <p:nvPr/>
        </p:nvCxnSpPr>
        <p:spPr>
          <a:xfrm>
            <a:off x="6503171" y="2334126"/>
            <a:ext cx="522099" cy="0"/>
          </a:xfrm>
          <a:prstGeom prst="straightConnector1">
            <a:avLst/>
          </a:prstGeom>
          <a:noFill/>
          <a:ln w="76200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" name="Google Shape;113;p24"/>
          <p:cNvSpPr txBox="1"/>
          <p:nvPr/>
        </p:nvSpPr>
        <p:spPr>
          <a:xfrm>
            <a:off x="6335876" y="1359250"/>
            <a:ext cx="104113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less effort</a:t>
            </a:r>
            <a:endParaRPr/>
          </a:p>
        </p:txBody>
      </p:sp>
      <p:sp>
        <p:nvSpPr>
          <p:cNvPr id="114" name="Google Shape;114;p24"/>
          <p:cNvSpPr txBox="1"/>
          <p:nvPr/>
        </p:nvSpPr>
        <p:spPr>
          <a:xfrm>
            <a:off x="3446378" y="4797296"/>
            <a:ext cx="30828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2D Heat Diffusion Simulation in Julia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127061" y="1548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Basics of a </a:t>
            </a:r>
            <a:r>
              <a:rPr lang="en-SA" dirty="0"/>
              <a:t>GPU</a:t>
            </a:r>
            <a:endParaRPr dirty="0"/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-1" y="951384"/>
            <a:ext cx="5577841" cy="3820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SA" sz="1900" dirty="0">
                <a:solidFill>
                  <a:schemeClr val="dk1"/>
                </a:solidFill>
              </a:rPr>
              <a:t>Single-Instruction-Multiple-Threads (SIMT). </a:t>
            </a:r>
            <a:endParaRPr sz="19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SA" sz="1900" dirty="0">
                <a:solidFill>
                  <a:schemeClr val="dk1"/>
                </a:solidFill>
              </a:rPr>
              <a:t>SIMT allows GPUs to execute the same instruction across multiple threads</a:t>
            </a:r>
            <a:endParaRPr sz="19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SA" sz="1900" dirty="0">
                <a:solidFill>
                  <a:schemeClr val="dk1"/>
                </a:solidFill>
              </a:rPr>
              <a:t>Perspective is a </a:t>
            </a:r>
            <a:r>
              <a:rPr lang="en-SA" sz="1900" dirty="0">
                <a:solidFill>
                  <a:srgbClr val="92D050"/>
                </a:solidFill>
              </a:rPr>
              <a:t>thread</a:t>
            </a:r>
            <a:r>
              <a:rPr lang="en-US" sz="1900" dirty="0">
                <a:solidFill>
                  <a:srgbClr val="92D050"/>
                </a:solidFill>
              </a:rPr>
              <a:t> </a:t>
            </a:r>
            <a:endParaRPr sz="19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SA" sz="1900" dirty="0">
                <a:solidFill>
                  <a:schemeClr val="dk1"/>
                </a:solidFill>
              </a:rPr>
              <a:t>Threads grouped into </a:t>
            </a:r>
            <a:r>
              <a:rPr lang="en-SA" sz="1900" dirty="0">
                <a:solidFill>
                  <a:srgbClr val="92D050"/>
                </a:solidFill>
              </a:rPr>
              <a:t>blocks</a:t>
            </a:r>
            <a:r>
              <a:rPr lang="en-US" sz="1900" dirty="0">
                <a:solidFill>
                  <a:srgbClr val="92D050"/>
                </a:solidFill>
              </a:rPr>
              <a:t> of up to 1024 threads </a:t>
            </a:r>
            <a:r>
              <a:rPr lang="en-US" sz="1900" dirty="0">
                <a:solidFill>
                  <a:schemeClr val="tx1"/>
                </a:solidFill>
              </a:rPr>
              <a:t>that execute the same instruction in parallel</a:t>
            </a:r>
            <a:endParaRPr sz="19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SA" sz="1900" dirty="0">
                <a:solidFill>
                  <a:schemeClr val="dk1"/>
                </a:solidFill>
              </a:rPr>
              <a:t>Blocks grouped into </a:t>
            </a:r>
            <a:r>
              <a:rPr lang="en-US" sz="1900" dirty="0">
                <a:solidFill>
                  <a:schemeClr val="dk1"/>
                </a:solidFill>
              </a:rPr>
              <a:t>GPU-wide </a:t>
            </a:r>
            <a:r>
              <a:rPr lang="en-SA" sz="1900" dirty="0">
                <a:solidFill>
                  <a:srgbClr val="92D050"/>
                </a:solidFill>
              </a:rPr>
              <a:t>grids</a:t>
            </a:r>
            <a:endParaRPr sz="1900" dirty="0">
              <a:solidFill>
                <a:srgbClr val="92D05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SA" sz="1900" dirty="0">
                <a:solidFill>
                  <a:schemeClr val="dk1"/>
                </a:solidFill>
              </a:rPr>
              <a:t>Threads within block can access shared memory and synchronize</a:t>
            </a:r>
            <a:r>
              <a:rPr lang="en-US" sz="1900" dirty="0">
                <a:solidFill>
                  <a:schemeClr val="dk1"/>
                </a:solidFill>
              </a:rPr>
              <a:t>, blocks cannot(*)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/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846" y="1334491"/>
            <a:ext cx="3643154" cy="249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 descr="Julia (programming language)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/>
          <p:nvPr/>
        </p:nvSpPr>
        <p:spPr>
          <a:xfrm>
            <a:off x="5774635" y="2912165"/>
            <a:ext cx="288234" cy="407504"/>
          </a:xfrm>
          <a:prstGeom prst="ellipse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5685183" y="2912165"/>
            <a:ext cx="1162878" cy="993913"/>
          </a:xfrm>
          <a:prstGeom prst="ellipse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5918752" y="1404632"/>
            <a:ext cx="1162878" cy="993913"/>
          </a:xfrm>
          <a:prstGeom prst="ellipse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7</a:t>
            </a:fld>
            <a:endParaRPr/>
          </a:p>
        </p:txBody>
      </p:sp>
      <p:sp>
        <p:nvSpPr>
          <p:cNvPr id="127" name="Google Shape;127;p3"/>
          <p:cNvSpPr/>
          <p:nvPr/>
        </p:nvSpPr>
        <p:spPr>
          <a:xfrm>
            <a:off x="7213612" y="1657503"/>
            <a:ext cx="1162878" cy="244085"/>
          </a:xfrm>
          <a:prstGeom prst="ellipse">
            <a:avLst/>
          </a:prstGeom>
          <a:noFill/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132796" y="16635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 dirty="0"/>
              <a:t>Programming model</a:t>
            </a:r>
            <a:endParaRPr dirty="0"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633" y="1177103"/>
            <a:ext cx="5229671" cy="324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descr="enter image description here"/>
          <p:cNvPicPr preferRelativeResize="0"/>
          <p:nvPr/>
        </p:nvPicPr>
        <p:blipFill rotWithShape="1">
          <a:blip r:embed="rId4">
            <a:alphaModFix/>
          </a:blip>
          <a:srcRect l="16920" t="55162" r="19126" b="5334"/>
          <a:stretch/>
        </p:blipFill>
        <p:spPr>
          <a:xfrm>
            <a:off x="5834688" y="1966886"/>
            <a:ext cx="2642419" cy="17163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2499403" y="777034"/>
            <a:ext cx="105083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A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8"/>
          <p:cNvCxnSpPr/>
          <p:nvPr/>
        </p:nvCxnSpPr>
        <p:spPr>
          <a:xfrm rot="10800000" flipH="1">
            <a:off x="3968247" y="2512143"/>
            <a:ext cx="1811382" cy="2450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7" name="Google Shape;137;p18"/>
          <p:cNvSpPr txBox="1"/>
          <p:nvPr/>
        </p:nvSpPr>
        <p:spPr>
          <a:xfrm>
            <a:off x="6218377" y="1420652"/>
            <a:ext cx="143359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A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8" descr="Julia (programming language) - Wikip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1145295" y="2358255"/>
            <a:ext cx="27443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A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2672489" y="1081749"/>
            <a:ext cx="27443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SA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379046" y="462811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8</a:t>
            </a:fld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159246" y="4399171"/>
            <a:ext cx="849415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lang="en-SA" sz="1800" b="0" i="0" u="none" strike="noStrike" cap="none">
                <a:solidFill>
                  <a:srgbClr val="1705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thread ID: </a:t>
            </a:r>
            <a:r>
              <a:rPr lang="en-SA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position of the thread within block (threadIdx) , the position of the block within the grid (blockIdx), and block dimension (blockDim)</a:t>
            </a: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132796" y="166355"/>
            <a:ext cx="81862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SA"/>
              <a:t>Existing GPUs and their Software</a:t>
            </a:r>
            <a:endParaRPr/>
          </a:p>
        </p:txBody>
      </p:sp>
      <p:pic>
        <p:nvPicPr>
          <p:cNvPr id="148" name="Google Shape;148;p25" descr="Julia (programming language)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6409" y="121786"/>
            <a:ext cx="890867" cy="57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25"/>
          <p:cNvGraphicFramePr/>
          <p:nvPr/>
        </p:nvGraphicFramePr>
        <p:xfrm>
          <a:off x="1036981" y="1720462"/>
          <a:ext cx="6785125" cy="736620"/>
        </p:xfrm>
        <a:graphic>
          <a:graphicData uri="http://schemas.openxmlformats.org/drawingml/2006/table">
            <a:tbl>
              <a:tblPr firstRow="1" bandRow="1">
                <a:noFill/>
                <a:tableStyleId>{852579A6-5F26-4BE9-B036-9C96D51BD8F7}</a:tableStyleId>
              </a:tblPr>
              <a:tblGrid>
                <a:gridCol w="135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7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u="none" strike="noStrike" cap="none"/>
                        <a:t>Hardware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u="none" strike="noStrike" cap="none"/>
                        <a:t>NVIDIA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u="none" strike="noStrike" cap="none"/>
                        <a:t>AMD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u="none" strike="noStrike" cap="none"/>
                        <a:t>Intel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u="none" strike="noStrike" cap="none"/>
                        <a:t>Apple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u="none" strike="noStrike" cap="none"/>
                        <a:t>Software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u="none" strike="noStrike" cap="none"/>
                        <a:t>CUDA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u="none" strike="noStrike" cap="none"/>
                        <a:t>ROCm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u="none" strike="noStrike" cap="none"/>
                        <a:t>OneAPI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A" sz="1800" b="0" u="none" strike="noStrike" cap="none"/>
                        <a:t>Metal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0" name="Google Shape;150;p25" descr="Nvidia, the tech company more valuable than Google and Amazon, explained |  Vo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4408" y="2890813"/>
            <a:ext cx="1306358" cy="870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 descr="AMD Instinct™ MI300A Accelerato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7866" y="2890813"/>
            <a:ext cx="1074650" cy="10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 descr="Intel Launches Gaudi 3 AI Accelerator | CDOTrend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0357" y="2890813"/>
            <a:ext cx="1660054" cy="118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 descr="First M1 Max GPU Performance Results Show It Is More Than 3x Faster Than Apple's  M1"/>
          <p:cNvPicPr preferRelativeResize="0"/>
          <p:nvPr/>
        </p:nvPicPr>
        <p:blipFill rotWithShape="1">
          <a:blip r:embed="rId7">
            <a:alphaModFix/>
          </a:blip>
          <a:srcRect l="20922" t="7947" r="21968" b="8533"/>
          <a:stretch/>
        </p:blipFill>
        <p:spPr>
          <a:xfrm>
            <a:off x="6558252" y="2788939"/>
            <a:ext cx="1306358" cy="107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A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ulia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2745</Words>
  <Application>Microsoft Office PowerPoint</Application>
  <PresentationFormat>On-screen Show (16:9)</PresentationFormat>
  <Paragraphs>426</Paragraphs>
  <Slides>24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Courier New</vt:lpstr>
      <vt:lpstr>Arial</vt:lpstr>
      <vt:lpstr>Times New Roman</vt:lpstr>
      <vt:lpstr>Roboto</vt:lpstr>
      <vt:lpstr>Noto Sans Symbols</vt:lpstr>
      <vt:lpstr>Roboto Slab</vt:lpstr>
      <vt:lpstr>Roboto Mono</vt:lpstr>
      <vt:lpstr>Consolas</vt:lpstr>
      <vt:lpstr>JuliaLab</vt:lpstr>
      <vt:lpstr>Unified GPU Programming in Julia: Vendor Abstraction and High-Level Control with KernelAbstractions </vt:lpstr>
      <vt:lpstr>Introduction to Julia for easy GPU parallelism and portability</vt:lpstr>
      <vt:lpstr>2D Heat diffusion</vt:lpstr>
      <vt:lpstr>2D Heat Diffusion Simulation in Julia</vt:lpstr>
      <vt:lpstr>2D Heat Diffusion Simulation in Julia</vt:lpstr>
      <vt:lpstr>Julia ease of use </vt:lpstr>
      <vt:lpstr>Basics of a GPU</vt:lpstr>
      <vt:lpstr>Programming model</vt:lpstr>
      <vt:lpstr>Existing GPUs and their Software</vt:lpstr>
      <vt:lpstr>NVIDIA Ampere A100</vt:lpstr>
      <vt:lpstr>Vector Addition Example</vt:lpstr>
      <vt:lpstr>Matrix Multiplication Example</vt:lpstr>
      <vt:lpstr>Matrix Multiplication Example (CUDA C++ )</vt:lpstr>
      <vt:lpstr>CUDA.jl kernel</vt:lpstr>
      <vt:lpstr>CUDA.jl</vt:lpstr>
      <vt:lpstr>AMDGPU.jl</vt:lpstr>
      <vt:lpstr>oneAPI.jl and Metal.jl</vt:lpstr>
      <vt:lpstr>gets its Power from Extensible Compiler Design</vt:lpstr>
      <vt:lpstr>GPUs from different vendors are similar</vt:lpstr>
      <vt:lpstr>PowerPoint Presentation</vt:lpstr>
      <vt:lpstr>KernelAbstractions.jl</vt:lpstr>
      <vt:lpstr>Kernel language — @kernel</vt:lpstr>
      <vt:lpstr>Kernel language: Indexing</vt:lpstr>
      <vt:lpstr>Introduction to Julia for easy GPU parallelism and portability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Evelyne Ringoot</cp:lastModifiedBy>
  <cp:revision>1</cp:revision>
  <dcterms:modified xsi:type="dcterms:W3CDTF">2025-11-15T23:39:44Z</dcterms:modified>
</cp:coreProperties>
</file>